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 id="2147483937" r:id="rId2"/>
  </p:sldMasterIdLst>
  <p:sldIdLst>
    <p:sldId id="256" r:id="rId3"/>
    <p:sldId id="258" r:id="rId4"/>
    <p:sldId id="25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7" r:id="rId22"/>
    <p:sldId id="275" r:id="rId23"/>
    <p:sldId id="276" r:id="rId24"/>
    <p:sldId id="278" r:id="rId25"/>
    <p:sldId id="279" r:id="rId26"/>
    <p:sldId id="280" r:id="rId27"/>
    <p:sldId id="281" r:id="rId28"/>
    <p:sldId id="282" r:id="rId29"/>
    <p:sldId id="283" r:id="rId30"/>
    <p:sldId id="284"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3" r:id="rId47"/>
    <p:sldId id="301" r:id="rId48"/>
    <p:sldId id="302" r:id="rId49"/>
    <p:sldId id="304" r:id="rId50"/>
    <p:sldId id="305" r:id="rId51"/>
    <p:sldId id="306" r:id="rId52"/>
    <p:sldId id="308" r:id="rId53"/>
    <p:sldId id="309" r:id="rId54"/>
    <p:sldId id="314" r:id="rId55"/>
  </p:sldIdLst>
  <p:sldSz cx="12192000" cy="6858000"/>
  <p:notesSz cx="6858000" cy="9144000"/>
  <p:defaultText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50"/>
    <p:restoredTop sz="94720"/>
  </p:normalViewPr>
  <p:slideViewPr>
    <p:cSldViewPr snapToGrid="0">
      <p:cViewPr varScale="1">
        <p:scale>
          <a:sx n="105" d="100"/>
          <a:sy n="105" d="100"/>
        </p:scale>
        <p:origin x="12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D01D-E853-1B1C-49D2-430BD0DB251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L"/>
          </a:p>
        </p:txBody>
      </p:sp>
      <p:sp>
        <p:nvSpPr>
          <p:cNvPr id="3" name="Subtitle 2">
            <a:extLst>
              <a:ext uri="{FF2B5EF4-FFF2-40B4-BE49-F238E27FC236}">
                <a16:creationId xmlns:a16="http://schemas.microsoft.com/office/drawing/2014/main" id="{EB0FF274-6BF2-4C71-AEEE-B3267B5C2A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L"/>
          </a:p>
        </p:txBody>
      </p:sp>
      <p:sp>
        <p:nvSpPr>
          <p:cNvPr id="4" name="Date Placeholder 3">
            <a:extLst>
              <a:ext uri="{FF2B5EF4-FFF2-40B4-BE49-F238E27FC236}">
                <a16:creationId xmlns:a16="http://schemas.microsoft.com/office/drawing/2014/main" id="{57577ED7-A505-7D4F-3A09-9D81B0B49750}"/>
              </a:ext>
            </a:extLst>
          </p:cNvPr>
          <p:cNvSpPr>
            <a:spLocks noGrp="1"/>
          </p:cNvSpPr>
          <p:nvPr>
            <p:ph type="dt" sz="half" idx="10"/>
          </p:nvPr>
        </p:nvSpPr>
        <p:spPr/>
        <p:txBody>
          <a:bodyPr/>
          <a:lstStyle/>
          <a:p>
            <a:fld id="{3341EE12-F28E-4B03-A404-A8FCAE0F6316}" type="datetime1">
              <a:rPr lang="en-US" smtClean="0"/>
              <a:t>4/24/24</a:t>
            </a:fld>
            <a:endParaRPr lang="en-US" dirty="0"/>
          </a:p>
        </p:txBody>
      </p:sp>
      <p:sp>
        <p:nvSpPr>
          <p:cNvPr id="5" name="Footer Placeholder 4">
            <a:extLst>
              <a:ext uri="{FF2B5EF4-FFF2-40B4-BE49-F238E27FC236}">
                <a16:creationId xmlns:a16="http://schemas.microsoft.com/office/drawing/2014/main" id="{D096CB47-2268-4667-16CC-1362A0E68F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FE5EE1-E7C6-2313-DE2D-C4D486505A3F}"/>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3054601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8AF47-74CC-B697-71E3-CB3C27507006}"/>
              </a:ext>
            </a:extLst>
          </p:cNvPr>
          <p:cNvSpPr>
            <a:spLocks noGrp="1"/>
          </p:cNvSpPr>
          <p:nvPr>
            <p:ph type="title"/>
          </p:nvPr>
        </p:nvSpPr>
        <p:spPr/>
        <p:txBody>
          <a:bodyPr/>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A27564D9-1890-DFE9-6420-786AC744787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57C851C0-3602-279D-091E-B18313DCC5CF}"/>
              </a:ext>
            </a:extLst>
          </p:cNvPr>
          <p:cNvSpPr>
            <a:spLocks noGrp="1"/>
          </p:cNvSpPr>
          <p:nvPr>
            <p:ph type="dt" sz="half" idx="10"/>
          </p:nvPr>
        </p:nvSpPr>
        <p:spPr/>
        <p:txBody>
          <a:bodyPr/>
          <a:lstStyle/>
          <a:p>
            <a:fld id="{B68B8189-0D9C-48A6-9FA3-862227B094CE}" type="datetime1">
              <a:rPr lang="en-US" smtClean="0"/>
              <a:t>4/24/24</a:t>
            </a:fld>
            <a:endParaRPr lang="en-US"/>
          </a:p>
        </p:txBody>
      </p:sp>
      <p:sp>
        <p:nvSpPr>
          <p:cNvPr id="5" name="Footer Placeholder 4">
            <a:extLst>
              <a:ext uri="{FF2B5EF4-FFF2-40B4-BE49-F238E27FC236}">
                <a16:creationId xmlns:a16="http://schemas.microsoft.com/office/drawing/2014/main" id="{86E33CC0-7E8A-112A-C140-0709383AFB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EF8A34-CF0A-2C9D-147E-8AE9309C85C7}"/>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555854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3966EF-E7DA-5FD4-08C3-F4E6C34EC43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PL"/>
          </a:p>
        </p:txBody>
      </p:sp>
      <p:sp>
        <p:nvSpPr>
          <p:cNvPr id="3" name="Vertical Text Placeholder 2">
            <a:extLst>
              <a:ext uri="{FF2B5EF4-FFF2-40B4-BE49-F238E27FC236}">
                <a16:creationId xmlns:a16="http://schemas.microsoft.com/office/drawing/2014/main" id="{DC630FA2-5B5B-C10B-609E-AE631EBC6F9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12993640-D095-9A87-756D-884E0D74633B}"/>
              </a:ext>
            </a:extLst>
          </p:cNvPr>
          <p:cNvSpPr>
            <a:spLocks noGrp="1"/>
          </p:cNvSpPr>
          <p:nvPr>
            <p:ph type="dt" sz="half" idx="10"/>
          </p:nvPr>
        </p:nvSpPr>
        <p:spPr/>
        <p:txBody>
          <a:bodyPr/>
          <a:lstStyle/>
          <a:p>
            <a:fld id="{26ADDCAE-6443-42C3-9C19-F95985500186}" type="datetime1">
              <a:rPr lang="en-US" smtClean="0"/>
              <a:t>4/24/24</a:t>
            </a:fld>
            <a:endParaRPr lang="en-US" dirty="0"/>
          </a:p>
        </p:txBody>
      </p:sp>
      <p:sp>
        <p:nvSpPr>
          <p:cNvPr id="5" name="Footer Placeholder 4">
            <a:extLst>
              <a:ext uri="{FF2B5EF4-FFF2-40B4-BE49-F238E27FC236}">
                <a16:creationId xmlns:a16="http://schemas.microsoft.com/office/drawing/2014/main" id="{2F192B7B-2CDA-A80E-EA9A-F165C01FE1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E9C028-7551-770F-6E73-53B440DB777D}"/>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20935069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341EE12-F28E-4B03-A404-A8FCAE0F6316}" type="datetime1">
              <a:rPr lang="en-US" smtClean="0"/>
              <a:t>4/24/24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8313464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962799E-EB8E-4038-8063-81BB57C732D4}" type="datetime1">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5498439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17A73C3-B243-44D3-809D-EF8FDFBD85D4}" type="datetime1">
              <a:rPr lang="en-US" smtClean="0"/>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5604429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9B6D3E3-28E2-4380-A113-67698215C5F8}" type="datetime1">
              <a:rPr lang="en-US" smtClean="0"/>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6597335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989806E-8E94-473C-AEE7-BE6F15F85533}" type="datetime1">
              <a:rPr lang="en-US" smtClean="0"/>
              <a:t>4/24/24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118784074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4535E0C-D585-492F-8146-7493F4086301}" type="datetime1">
              <a:rPr lang="en-US" smtClean="0"/>
              <a:t>4/24/24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028659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E48390-48B5-49AB-B019-A7C8FB8C31F6}" type="datetime1">
              <a:rPr lang="en-US" smtClean="0"/>
              <a:t>4/24/24</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3254469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62E767E-8A14-4E70-91B9-2101CBC4D7BD}" type="datetime1">
              <a:rPr lang="en-US" smtClean="0"/>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1723330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0D87C-23C5-F24D-C590-2DF2403BBCB4}"/>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3B478D1B-FD7A-78B6-22C3-6FCD0E0D9EB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A4DD704F-B2F5-51CB-C9B4-BC3ADBCC1DB5}"/>
              </a:ext>
            </a:extLst>
          </p:cNvPr>
          <p:cNvSpPr>
            <a:spLocks noGrp="1"/>
          </p:cNvSpPr>
          <p:nvPr>
            <p:ph type="dt" sz="half" idx="10"/>
          </p:nvPr>
        </p:nvSpPr>
        <p:spPr/>
        <p:txBody>
          <a:bodyPr/>
          <a:lstStyle/>
          <a:p>
            <a:fld id="{1962799E-EB8E-4038-8063-81BB57C732D4}" type="datetime1">
              <a:rPr lang="en-US" smtClean="0"/>
              <a:t>4/24/24</a:t>
            </a:fld>
            <a:endParaRPr lang="en-US"/>
          </a:p>
        </p:txBody>
      </p:sp>
      <p:sp>
        <p:nvSpPr>
          <p:cNvPr id="5" name="Footer Placeholder 4">
            <a:extLst>
              <a:ext uri="{FF2B5EF4-FFF2-40B4-BE49-F238E27FC236}">
                <a16:creationId xmlns:a16="http://schemas.microsoft.com/office/drawing/2014/main" id="{FDF65186-EFFC-ED9A-71EB-F04235CC71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48440A-4FF6-C869-CC84-65671BD18C96}"/>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4288337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989806E-8E94-473C-AEE7-BE6F15F85533}" type="datetime1">
              <a:rPr lang="en-US" smtClean="0"/>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4233980921"/>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8B8189-0D9C-48A6-9FA3-862227B094CE}" type="datetime1">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1177920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6ADDCAE-6443-42C3-9C19-F95985500186}" type="datetime1">
              <a:rPr lang="en-US" smtClean="0"/>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587562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D14D-BDE7-DC66-01FA-0F3F72E2D56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PL"/>
          </a:p>
        </p:txBody>
      </p:sp>
      <p:sp>
        <p:nvSpPr>
          <p:cNvPr id="3" name="Text Placeholder 2">
            <a:extLst>
              <a:ext uri="{FF2B5EF4-FFF2-40B4-BE49-F238E27FC236}">
                <a16:creationId xmlns:a16="http://schemas.microsoft.com/office/drawing/2014/main" id="{54FED5E3-2F72-08AF-9579-34759C400C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28765BE-AF19-4803-E15E-2B5A61FDC580}"/>
              </a:ext>
            </a:extLst>
          </p:cNvPr>
          <p:cNvSpPr>
            <a:spLocks noGrp="1"/>
          </p:cNvSpPr>
          <p:nvPr>
            <p:ph type="dt" sz="half" idx="10"/>
          </p:nvPr>
        </p:nvSpPr>
        <p:spPr/>
        <p:txBody>
          <a:bodyPr/>
          <a:lstStyle/>
          <a:p>
            <a:fld id="{217A73C3-B243-44D3-809D-EF8FDFBD85D4}" type="datetime1">
              <a:rPr lang="en-US" smtClean="0"/>
              <a:t>4/24/24</a:t>
            </a:fld>
            <a:endParaRPr lang="en-US" dirty="0"/>
          </a:p>
        </p:txBody>
      </p:sp>
      <p:sp>
        <p:nvSpPr>
          <p:cNvPr id="5" name="Footer Placeholder 4">
            <a:extLst>
              <a:ext uri="{FF2B5EF4-FFF2-40B4-BE49-F238E27FC236}">
                <a16:creationId xmlns:a16="http://schemas.microsoft.com/office/drawing/2014/main" id="{D660F955-8D50-872A-4FB2-C641394F85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EB173D1-7A52-E5A4-C01C-9369B75CF772}"/>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006123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E8534-6A5D-F70A-1D1A-A9E64F9ADF78}"/>
              </a:ext>
            </a:extLst>
          </p:cNvPr>
          <p:cNvSpPr>
            <a:spLocks noGrp="1"/>
          </p:cNvSpPr>
          <p:nvPr>
            <p:ph type="title"/>
          </p:nvPr>
        </p:nvSpPr>
        <p:spPr/>
        <p:txBody>
          <a:bodyPr/>
          <a:lstStyle/>
          <a:p>
            <a:r>
              <a:rPr lang="en-GB"/>
              <a:t>Click to edit Master title style</a:t>
            </a:r>
            <a:endParaRPr lang="en-PL"/>
          </a:p>
        </p:txBody>
      </p:sp>
      <p:sp>
        <p:nvSpPr>
          <p:cNvPr id="3" name="Content Placeholder 2">
            <a:extLst>
              <a:ext uri="{FF2B5EF4-FFF2-40B4-BE49-F238E27FC236}">
                <a16:creationId xmlns:a16="http://schemas.microsoft.com/office/drawing/2014/main" id="{C6E23A3F-5EE3-362B-9B1E-DD7A77FE2FD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Content Placeholder 3">
            <a:extLst>
              <a:ext uri="{FF2B5EF4-FFF2-40B4-BE49-F238E27FC236}">
                <a16:creationId xmlns:a16="http://schemas.microsoft.com/office/drawing/2014/main" id="{E0054AD7-E629-2A61-EE05-5717E1F1C35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Date Placeholder 4">
            <a:extLst>
              <a:ext uri="{FF2B5EF4-FFF2-40B4-BE49-F238E27FC236}">
                <a16:creationId xmlns:a16="http://schemas.microsoft.com/office/drawing/2014/main" id="{8196EBC0-2445-A531-8DC7-F5A0C9EC85EE}"/>
              </a:ext>
            </a:extLst>
          </p:cNvPr>
          <p:cNvSpPr>
            <a:spLocks noGrp="1"/>
          </p:cNvSpPr>
          <p:nvPr>
            <p:ph type="dt" sz="half" idx="10"/>
          </p:nvPr>
        </p:nvSpPr>
        <p:spPr/>
        <p:txBody>
          <a:bodyPr/>
          <a:lstStyle/>
          <a:p>
            <a:fld id="{C9B6D3E3-28E2-4380-A113-67698215C5F8}" type="datetime1">
              <a:rPr lang="en-US" smtClean="0"/>
              <a:t>4/24/24</a:t>
            </a:fld>
            <a:endParaRPr lang="en-US" dirty="0"/>
          </a:p>
        </p:txBody>
      </p:sp>
      <p:sp>
        <p:nvSpPr>
          <p:cNvPr id="6" name="Footer Placeholder 5">
            <a:extLst>
              <a:ext uri="{FF2B5EF4-FFF2-40B4-BE49-F238E27FC236}">
                <a16:creationId xmlns:a16="http://schemas.microsoft.com/office/drawing/2014/main" id="{E0BEA76C-6CF4-8BA7-D6D7-97247BECA2C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A62E73-D2F9-600F-777C-C7F72112934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519543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F8B29-B359-ED19-AFA2-8080756C2868}"/>
              </a:ext>
            </a:extLst>
          </p:cNvPr>
          <p:cNvSpPr>
            <a:spLocks noGrp="1"/>
          </p:cNvSpPr>
          <p:nvPr>
            <p:ph type="title"/>
          </p:nvPr>
        </p:nvSpPr>
        <p:spPr>
          <a:xfrm>
            <a:off x="839788" y="365125"/>
            <a:ext cx="10515600" cy="1325563"/>
          </a:xfrm>
        </p:spPr>
        <p:txBody>
          <a:bodyPr/>
          <a:lstStyle/>
          <a:p>
            <a:r>
              <a:rPr lang="en-GB"/>
              <a:t>Click to edit Master title style</a:t>
            </a:r>
            <a:endParaRPr lang="en-PL"/>
          </a:p>
        </p:txBody>
      </p:sp>
      <p:sp>
        <p:nvSpPr>
          <p:cNvPr id="3" name="Text Placeholder 2">
            <a:extLst>
              <a:ext uri="{FF2B5EF4-FFF2-40B4-BE49-F238E27FC236}">
                <a16:creationId xmlns:a16="http://schemas.microsoft.com/office/drawing/2014/main" id="{55D63945-07DC-A071-5125-B404D6A4D8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68501CB-05BE-F597-444E-9D1A3125383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5" name="Text Placeholder 4">
            <a:extLst>
              <a:ext uri="{FF2B5EF4-FFF2-40B4-BE49-F238E27FC236}">
                <a16:creationId xmlns:a16="http://schemas.microsoft.com/office/drawing/2014/main" id="{ADCE2438-088C-4216-3DD6-D36DF9764E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A572B0A-128E-CABF-CE57-6F6F1F60733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7" name="Date Placeholder 6">
            <a:extLst>
              <a:ext uri="{FF2B5EF4-FFF2-40B4-BE49-F238E27FC236}">
                <a16:creationId xmlns:a16="http://schemas.microsoft.com/office/drawing/2014/main" id="{39AD85BC-C5B4-C99B-B3C6-ADC082012165}"/>
              </a:ext>
            </a:extLst>
          </p:cNvPr>
          <p:cNvSpPr>
            <a:spLocks noGrp="1"/>
          </p:cNvSpPr>
          <p:nvPr>
            <p:ph type="dt" sz="half" idx="10"/>
          </p:nvPr>
        </p:nvSpPr>
        <p:spPr/>
        <p:txBody>
          <a:bodyPr/>
          <a:lstStyle/>
          <a:p>
            <a:fld id="{6989806E-8E94-473C-AEE7-BE6F15F85533}" type="datetime1">
              <a:rPr lang="en-US" smtClean="0"/>
              <a:t>4/24/24</a:t>
            </a:fld>
            <a:endParaRPr lang="en-US" dirty="0"/>
          </a:p>
        </p:txBody>
      </p:sp>
      <p:sp>
        <p:nvSpPr>
          <p:cNvPr id="8" name="Footer Placeholder 7">
            <a:extLst>
              <a:ext uri="{FF2B5EF4-FFF2-40B4-BE49-F238E27FC236}">
                <a16:creationId xmlns:a16="http://schemas.microsoft.com/office/drawing/2014/main" id="{E88A1869-0D89-1710-DF43-1A3AF0DB1DD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A24653E-E2CD-D691-4D2D-7EE894377FC5}"/>
              </a:ext>
            </a:extLst>
          </p:cNvPr>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79994155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31754-ACA3-8689-788E-CBF9CF4F69D9}"/>
              </a:ext>
            </a:extLst>
          </p:cNvPr>
          <p:cNvSpPr>
            <a:spLocks noGrp="1"/>
          </p:cNvSpPr>
          <p:nvPr>
            <p:ph type="title"/>
          </p:nvPr>
        </p:nvSpPr>
        <p:spPr/>
        <p:txBody>
          <a:bodyPr/>
          <a:lstStyle/>
          <a:p>
            <a:r>
              <a:rPr lang="en-GB"/>
              <a:t>Click to edit Master title style</a:t>
            </a:r>
            <a:endParaRPr lang="en-PL"/>
          </a:p>
        </p:txBody>
      </p:sp>
      <p:sp>
        <p:nvSpPr>
          <p:cNvPr id="3" name="Date Placeholder 2">
            <a:extLst>
              <a:ext uri="{FF2B5EF4-FFF2-40B4-BE49-F238E27FC236}">
                <a16:creationId xmlns:a16="http://schemas.microsoft.com/office/drawing/2014/main" id="{DE7148E9-D03D-103E-0310-A80F5030B317}"/>
              </a:ext>
            </a:extLst>
          </p:cNvPr>
          <p:cNvSpPr>
            <a:spLocks noGrp="1"/>
          </p:cNvSpPr>
          <p:nvPr>
            <p:ph type="dt" sz="half" idx="10"/>
          </p:nvPr>
        </p:nvSpPr>
        <p:spPr/>
        <p:txBody>
          <a:bodyPr/>
          <a:lstStyle/>
          <a:p>
            <a:fld id="{A4535E0C-D585-492F-8146-7493F4086301}" type="datetime1">
              <a:rPr lang="en-US" smtClean="0"/>
              <a:t>4/24/24</a:t>
            </a:fld>
            <a:endParaRPr lang="en-US"/>
          </a:p>
        </p:txBody>
      </p:sp>
      <p:sp>
        <p:nvSpPr>
          <p:cNvPr id="4" name="Footer Placeholder 3">
            <a:extLst>
              <a:ext uri="{FF2B5EF4-FFF2-40B4-BE49-F238E27FC236}">
                <a16:creationId xmlns:a16="http://schemas.microsoft.com/office/drawing/2014/main" id="{D6E5DAB3-4BE8-1294-9F93-2FA21D3B6D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861DF7-5264-7A82-F2B9-AF758E6D2920}"/>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017079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074F6-9E61-CBE9-1DEF-408D98CA1428}"/>
              </a:ext>
            </a:extLst>
          </p:cNvPr>
          <p:cNvSpPr>
            <a:spLocks noGrp="1"/>
          </p:cNvSpPr>
          <p:nvPr>
            <p:ph type="dt" sz="half" idx="10"/>
          </p:nvPr>
        </p:nvSpPr>
        <p:spPr/>
        <p:txBody>
          <a:bodyPr/>
          <a:lstStyle/>
          <a:p>
            <a:fld id="{8CE48390-48B5-49AB-B019-A7C8FB8C31F6}" type="datetime1">
              <a:rPr lang="en-US" smtClean="0"/>
              <a:t>4/24/24</a:t>
            </a:fld>
            <a:endParaRPr lang="en-US"/>
          </a:p>
        </p:txBody>
      </p:sp>
      <p:sp>
        <p:nvSpPr>
          <p:cNvPr id="3" name="Footer Placeholder 2">
            <a:extLst>
              <a:ext uri="{FF2B5EF4-FFF2-40B4-BE49-F238E27FC236}">
                <a16:creationId xmlns:a16="http://schemas.microsoft.com/office/drawing/2014/main" id="{52B6DE02-3091-2924-D7D6-F46C0C4C079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C771900-248D-B487-2DD2-54C01C6A4DA9}"/>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578926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DF62A-EE49-C0AF-5C42-EB0F31D3D85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Content Placeholder 2">
            <a:extLst>
              <a:ext uri="{FF2B5EF4-FFF2-40B4-BE49-F238E27FC236}">
                <a16:creationId xmlns:a16="http://schemas.microsoft.com/office/drawing/2014/main" id="{9D7CA2D4-C7BD-492F-5A01-D831D2231A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Text Placeholder 3">
            <a:extLst>
              <a:ext uri="{FF2B5EF4-FFF2-40B4-BE49-F238E27FC236}">
                <a16:creationId xmlns:a16="http://schemas.microsoft.com/office/drawing/2014/main" id="{83FC5D88-EE97-FD78-8E88-254BAD5C7E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4B15B2-10A4-8488-E6B2-222298984F4C}"/>
              </a:ext>
            </a:extLst>
          </p:cNvPr>
          <p:cNvSpPr>
            <a:spLocks noGrp="1"/>
          </p:cNvSpPr>
          <p:nvPr>
            <p:ph type="dt" sz="half" idx="10"/>
          </p:nvPr>
        </p:nvSpPr>
        <p:spPr/>
        <p:txBody>
          <a:bodyPr/>
          <a:lstStyle/>
          <a:p>
            <a:fld id="{962E767E-8A14-4E70-91B9-2101CBC4D7BD}" type="datetime1">
              <a:rPr lang="en-US" smtClean="0"/>
              <a:t>4/24/24</a:t>
            </a:fld>
            <a:endParaRPr lang="en-US" dirty="0"/>
          </a:p>
        </p:txBody>
      </p:sp>
      <p:sp>
        <p:nvSpPr>
          <p:cNvPr id="6" name="Footer Placeholder 5">
            <a:extLst>
              <a:ext uri="{FF2B5EF4-FFF2-40B4-BE49-F238E27FC236}">
                <a16:creationId xmlns:a16="http://schemas.microsoft.com/office/drawing/2014/main" id="{93EEF433-1A7E-0C69-059D-A9A29F2A36D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74852AB-707D-AB50-62A1-A9C07B045945}"/>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3797378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9732B-7A30-719E-CD4F-AF6FB224711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L"/>
          </a:p>
        </p:txBody>
      </p:sp>
      <p:sp>
        <p:nvSpPr>
          <p:cNvPr id="3" name="Picture Placeholder 2">
            <a:extLst>
              <a:ext uri="{FF2B5EF4-FFF2-40B4-BE49-F238E27FC236}">
                <a16:creationId xmlns:a16="http://schemas.microsoft.com/office/drawing/2014/main" id="{496B2EBF-B7D0-ABF4-9C8A-5243B7492B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L"/>
          </a:p>
        </p:txBody>
      </p:sp>
      <p:sp>
        <p:nvSpPr>
          <p:cNvPr id="4" name="Text Placeholder 3">
            <a:extLst>
              <a:ext uri="{FF2B5EF4-FFF2-40B4-BE49-F238E27FC236}">
                <a16:creationId xmlns:a16="http://schemas.microsoft.com/office/drawing/2014/main" id="{389732D3-F240-1BED-2055-B450E0DE43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6E582C7-56A3-9BC8-0122-D5DA9751C9F0}"/>
              </a:ext>
            </a:extLst>
          </p:cNvPr>
          <p:cNvSpPr>
            <a:spLocks noGrp="1"/>
          </p:cNvSpPr>
          <p:nvPr>
            <p:ph type="dt" sz="half" idx="10"/>
          </p:nvPr>
        </p:nvSpPr>
        <p:spPr/>
        <p:txBody>
          <a:bodyPr/>
          <a:lstStyle/>
          <a:p>
            <a:fld id="{6989806E-8E94-473C-AEE7-BE6F15F85533}" type="datetime1">
              <a:rPr lang="en-US" smtClean="0"/>
              <a:t>4/24/24</a:t>
            </a:fld>
            <a:endParaRPr lang="en-US" dirty="0"/>
          </a:p>
        </p:txBody>
      </p:sp>
      <p:sp>
        <p:nvSpPr>
          <p:cNvPr id="6" name="Footer Placeholder 5">
            <a:extLst>
              <a:ext uri="{FF2B5EF4-FFF2-40B4-BE49-F238E27FC236}">
                <a16:creationId xmlns:a16="http://schemas.microsoft.com/office/drawing/2014/main" id="{1B2533DF-6900-C774-DDF8-E713E257DE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EFF524-5068-E5F3-84F2-68C104ABA7A3}"/>
              </a:ext>
            </a:extLst>
          </p:cNvPr>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289942325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D40577-9190-D121-4826-E50621AC23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L"/>
          </a:p>
        </p:txBody>
      </p:sp>
      <p:sp>
        <p:nvSpPr>
          <p:cNvPr id="3" name="Text Placeholder 2">
            <a:extLst>
              <a:ext uri="{FF2B5EF4-FFF2-40B4-BE49-F238E27FC236}">
                <a16:creationId xmlns:a16="http://schemas.microsoft.com/office/drawing/2014/main" id="{0D64DF2A-1001-52CE-477D-4606C230FC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L"/>
          </a:p>
        </p:txBody>
      </p:sp>
      <p:sp>
        <p:nvSpPr>
          <p:cNvPr id="4" name="Date Placeholder 3">
            <a:extLst>
              <a:ext uri="{FF2B5EF4-FFF2-40B4-BE49-F238E27FC236}">
                <a16:creationId xmlns:a16="http://schemas.microsoft.com/office/drawing/2014/main" id="{1AACDFC7-3C32-2B4B-22D3-2BE2712E4B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89806E-8E94-473C-AEE7-BE6F15F85533}" type="datetime1">
              <a:rPr lang="en-US" smtClean="0"/>
              <a:t>4/24/24</a:t>
            </a:fld>
            <a:endParaRPr lang="en-US" dirty="0"/>
          </a:p>
        </p:txBody>
      </p:sp>
      <p:sp>
        <p:nvSpPr>
          <p:cNvPr id="5" name="Footer Placeholder 4">
            <a:extLst>
              <a:ext uri="{FF2B5EF4-FFF2-40B4-BE49-F238E27FC236}">
                <a16:creationId xmlns:a16="http://schemas.microsoft.com/office/drawing/2014/main" id="{F53E4548-7740-B15C-5723-D574C76272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7CA2722-972B-AFEB-C1A0-5C8C0250B8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828226275"/>
      </p:ext>
    </p:extLst>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 id="214748391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89806E-8E94-473C-AEE7-BE6F15F85533}" type="datetime1">
              <a:rPr lang="en-US" smtClean="0"/>
              <a:t>4/24/24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2973821268"/>
      </p:ext>
    </p:extLst>
  </p:cSld>
  <p:clrMap bg1="lt1" tx1="dk1" bg2="lt2" tx2="dk2" accent1="accent1" accent2="accent2" accent3="accent3" accent4="accent4" accent5="accent5" accent6="accent6" hlink="hlink" folHlink="folHlink"/>
  <p:sldLayoutIdLst>
    <p:sldLayoutId id="2147483938" r:id="rId1"/>
    <p:sldLayoutId id="2147483939" r:id="rId2"/>
    <p:sldLayoutId id="2147483940" r:id="rId3"/>
    <p:sldLayoutId id="2147483941" r:id="rId4"/>
    <p:sldLayoutId id="2147483942" r:id="rId5"/>
    <p:sldLayoutId id="2147483943" r:id="rId6"/>
    <p:sldLayoutId id="2147483944" r:id="rId7"/>
    <p:sldLayoutId id="2147483945" r:id="rId8"/>
    <p:sldLayoutId id="2147483946" r:id="rId9"/>
    <p:sldLayoutId id="2147483947" r:id="rId10"/>
    <p:sldLayoutId id="214748394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2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8" Type="http://schemas.openxmlformats.org/officeDocument/2006/relationships/hyperlink" Target="https://arxiv.org/pdf/1910.07421.pdf" TargetMode="External"/><Relationship Id="rId13" Type="http://schemas.openxmlformats.org/officeDocument/2006/relationships/hyperlink" Target="https://statsbomb.com/wp-content/uploads/2022/09/Michael-Pulis-and-Josef-Bajada-&#8211;-Reinforcement-Learning-For-Football-Player-Decision-Making-Analysis-1.pdf" TargetMode="External"/><Relationship Id="rId3" Type="http://schemas.openxmlformats.org/officeDocument/2006/relationships/hyperlink" Target="https://ieeexplore.ieee.org/stamp/stamp.jsp?tp=&amp;arnumber=9410263" TargetMode="External"/><Relationship Id="rId7" Type="http://schemas.openxmlformats.org/officeDocument/2006/relationships/hyperlink" Target="https://link.springer.com/article/10.1007/s10618-020-00705-9" TargetMode="External"/><Relationship Id="rId12" Type="http://schemas.openxmlformats.org/officeDocument/2006/relationships/hyperlink" Target="https://www.intechopen.com/online-first/87170" TargetMode="External"/><Relationship Id="rId2" Type="http://schemas.openxmlformats.org/officeDocument/2006/relationships/hyperlink" Target="https://link.springer.com/article/10.1007/s10618-021-00763-7#Tab3" TargetMode="External"/><Relationship Id="rId1" Type="http://schemas.openxmlformats.org/officeDocument/2006/relationships/slideLayout" Target="../slideLayouts/slideLayout13.xml"/><Relationship Id="rId6" Type="http://schemas.openxmlformats.org/officeDocument/2006/relationships/hyperlink" Target="https://www.ijcai.org/proceedings/2020/0648.pdf" TargetMode="External"/><Relationship Id="rId11" Type="http://schemas.openxmlformats.org/officeDocument/2006/relationships/hyperlink" Target="https://openaccess.thecvf.com/content_CVPR_2019/papers/Yeh_Diverse_Generation_for_Multi-Agent_Sports_Games_CVPR_2019_paper.pdf" TargetMode="External"/><Relationship Id="rId5" Type="http://schemas.openxmlformats.org/officeDocument/2006/relationships/hyperlink" Target="https://arxiv.org/pdf/2301.10052.pdf" TargetMode="External"/><Relationship Id="rId10" Type="http://schemas.openxmlformats.org/officeDocument/2006/relationships/hyperlink" Target="https://arxiv.org/pdf/2104.07788.pdf" TargetMode="External"/><Relationship Id="rId4" Type="http://schemas.openxmlformats.org/officeDocument/2006/relationships/hyperlink" Target="https://www.statsperform.com/wp-content/uploads/2021/04/117733444_PaulPowerOffensivePlaySoccerRPpaper-1.pdf" TargetMode="External"/><Relationship Id="rId9" Type="http://schemas.openxmlformats.org/officeDocument/2006/relationships/hyperlink" Target="https://link.springer.com/article/10.1007/s10489-022-03631-z" TargetMode="External"/><Relationship Id="rId14" Type="http://schemas.openxmlformats.org/officeDocument/2006/relationships/hyperlink" Target="https://rahul-anand.github.io/assets/pdf/icvgip16.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5649DEC-91EE-9E8A-73C4-7FEACC8F0AF5}"/>
              </a:ext>
            </a:extLst>
          </p:cNvPr>
          <p:cNvPicPr>
            <a:picLocks noChangeAspect="1"/>
          </p:cNvPicPr>
          <p:nvPr/>
        </p:nvPicPr>
        <p:blipFill rotWithShape="1">
          <a:blip r:embed="rId2"/>
          <a:srcRect t="1747"/>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507E1A-3EA2-9020-D849-69537DB37F7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PL" sz="5200" b="1" dirty="0">
                <a:solidFill>
                  <a:srgbClr val="FFFFFF"/>
                </a:solidFill>
              </a:rPr>
              <a:t>Articles reviews</a:t>
            </a:r>
          </a:p>
        </p:txBody>
      </p:sp>
      <p:sp>
        <p:nvSpPr>
          <p:cNvPr id="3" name="Subtitle 2">
            <a:extLst>
              <a:ext uri="{FF2B5EF4-FFF2-40B4-BE49-F238E27FC236}">
                <a16:creationId xmlns:a16="http://schemas.microsoft.com/office/drawing/2014/main" id="{E95F4DAD-B444-F2F6-6FAC-E26C0CF55F9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PL">
              <a:solidFill>
                <a:srgbClr val="FFFFFF"/>
              </a:solidFill>
            </a:endParaRPr>
          </a:p>
        </p:txBody>
      </p:sp>
    </p:spTree>
    <p:extLst>
      <p:ext uri="{BB962C8B-B14F-4D97-AF65-F5344CB8AC3E}">
        <p14:creationId xmlns:p14="http://schemas.microsoft.com/office/powerpoint/2010/main" val="27724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fontScale="90000"/>
          </a:bodyPr>
          <a:lstStyle/>
          <a:p>
            <a:r>
              <a:rPr lang="en-GB" b="1" dirty="0"/>
              <a:t>Spotting Football Events Using Two-Stream Convolutional Neural Network and Dilated Recurrent Neural Network </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normAutofit/>
          </a:bodyPr>
          <a:lstStyle/>
          <a:p>
            <a:pPr marL="0" indent="0" algn="just">
              <a:buNone/>
            </a:pPr>
            <a:endParaRPr lang="en-PL" b="1" dirty="0"/>
          </a:p>
          <a:p>
            <a:pPr marL="0" indent="0" algn="just">
              <a:buNone/>
            </a:pPr>
            <a:r>
              <a:rPr lang="en-PL" b="1" dirty="0"/>
              <a:t>Goal:</a:t>
            </a:r>
          </a:p>
          <a:p>
            <a:pPr algn="just">
              <a:buFont typeface="Wingdings" pitchFamily="2" charset="2"/>
              <a:buChar char="§"/>
            </a:pPr>
            <a:r>
              <a:rPr lang="pl-PL" dirty="0" err="1"/>
              <a:t>Spotting</a:t>
            </a:r>
            <a:r>
              <a:rPr lang="pl-PL" dirty="0"/>
              <a:t> football </a:t>
            </a:r>
            <a:r>
              <a:rPr lang="pl-PL" dirty="0" err="1"/>
              <a:t>events</a:t>
            </a:r>
            <a:r>
              <a:rPr lang="pl-PL" dirty="0"/>
              <a:t> in </a:t>
            </a:r>
            <a:r>
              <a:rPr lang="pl-PL" dirty="0" err="1"/>
              <a:t>long</a:t>
            </a:r>
            <a:r>
              <a:rPr lang="pl-PL" dirty="0"/>
              <a:t> </a:t>
            </a:r>
            <a:r>
              <a:rPr lang="pl-PL" dirty="0" err="1"/>
              <a:t>videos</a:t>
            </a:r>
            <a:r>
              <a:rPr lang="pl-PL" dirty="0"/>
              <a:t>, </a:t>
            </a:r>
            <a:r>
              <a:rPr lang="pl-PL" dirty="0" err="1"/>
              <a:t>which</a:t>
            </a:r>
            <a:r>
              <a:rPr lang="pl-PL" dirty="0"/>
              <a:t> </a:t>
            </a:r>
            <a:r>
              <a:rPr lang="pl-PL" dirty="0" err="1"/>
              <a:t>models</a:t>
            </a:r>
            <a:r>
              <a:rPr lang="pl-PL" dirty="0"/>
              <a:t> the </a:t>
            </a:r>
            <a:r>
              <a:rPr lang="pl-PL" dirty="0" err="1"/>
              <a:t>long-range</a:t>
            </a:r>
            <a:r>
              <a:rPr lang="pl-PL" dirty="0"/>
              <a:t> and </a:t>
            </a:r>
            <a:r>
              <a:rPr lang="pl-PL" dirty="0" err="1"/>
              <a:t>mid-range</a:t>
            </a:r>
            <a:r>
              <a:rPr lang="pl-PL" dirty="0"/>
              <a:t> </a:t>
            </a:r>
            <a:r>
              <a:rPr lang="pl-PL" dirty="0" err="1"/>
              <a:t>correlations</a:t>
            </a:r>
            <a:r>
              <a:rPr lang="pl-PL" dirty="0"/>
              <a:t> </a:t>
            </a:r>
            <a:r>
              <a:rPr lang="pl-PL" dirty="0" err="1"/>
              <a:t>between</a:t>
            </a:r>
            <a:r>
              <a:rPr lang="pl-PL" dirty="0"/>
              <a:t> </a:t>
            </a:r>
            <a:r>
              <a:rPr lang="pl-PL" dirty="0" err="1"/>
              <a:t>frames</a:t>
            </a:r>
            <a:r>
              <a:rPr lang="pl-PL" dirty="0"/>
              <a:t> in </a:t>
            </a:r>
            <a:r>
              <a:rPr lang="pl-PL" dirty="0" err="1"/>
              <a:t>addition</a:t>
            </a:r>
            <a:r>
              <a:rPr lang="pl-PL" dirty="0"/>
              <a:t> to the </a:t>
            </a:r>
            <a:r>
              <a:rPr lang="pl-PL" dirty="0" err="1"/>
              <a:t>local</a:t>
            </a:r>
            <a:r>
              <a:rPr lang="pl-PL" dirty="0"/>
              <a:t> </a:t>
            </a:r>
            <a:r>
              <a:rPr lang="pl-PL" dirty="0" err="1"/>
              <a:t>spatiotemporal</a:t>
            </a:r>
            <a:r>
              <a:rPr lang="pl-PL" dirty="0"/>
              <a:t> </a:t>
            </a:r>
            <a:r>
              <a:rPr lang="pl-PL" dirty="0" err="1"/>
              <a:t>features</a:t>
            </a:r>
            <a:r>
              <a:rPr lang="pl-PL" dirty="0"/>
              <a:t> in the </a:t>
            </a:r>
            <a:r>
              <a:rPr lang="pl-PL" dirty="0" err="1"/>
              <a:t>neighborhood</a:t>
            </a:r>
            <a:r>
              <a:rPr lang="pl-PL" dirty="0"/>
              <a:t> of </a:t>
            </a:r>
            <a:r>
              <a:rPr lang="pl-PL" dirty="0" err="1"/>
              <a:t>each</a:t>
            </a:r>
            <a:r>
              <a:rPr lang="pl-PL" dirty="0"/>
              <a:t> </a:t>
            </a:r>
            <a:r>
              <a:rPr lang="pl-PL" dirty="0" err="1"/>
              <a:t>frame</a:t>
            </a:r>
            <a:r>
              <a:rPr lang="pl-PL" dirty="0"/>
              <a:t>.</a:t>
            </a:r>
            <a:endParaRPr lang="pl-PL" b="1" dirty="0"/>
          </a:p>
          <a:p>
            <a:pPr marL="0" indent="0" algn="just">
              <a:buNone/>
            </a:pPr>
            <a:r>
              <a:rPr lang="pl-PL" b="1" dirty="0"/>
              <a:t>Data:</a:t>
            </a:r>
          </a:p>
          <a:p>
            <a:pPr algn="just">
              <a:buFont typeface="Wingdings" pitchFamily="2" charset="2"/>
              <a:buChar char="§"/>
            </a:pPr>
            <a:r>
              <a:rPr lang="en-GB" dirty="0"/>
              <a:t>Data contains 500 matches with a total number of 6,637 annotated events-videos.</a:t>
            </a:r>
            <a:endParaRPr lang="en-PL" dirty="0"/>
          </a:p>
        </p:txBody>
      </p:sp>
    </p:spTree>
    <p:extLst>
      <p:ext uri="{BB962C8B-B14F-4D97-AF65-F5344CB8AC3E}">
        <p14:creationId xmlns:p14="http://schemas.microsoft.com/office/powerpoint/2010/main" val="393565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Architecture</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1" y="1846890"/>
            <a:ext cx="5181600" cy="4351338"/>
          </a:xfrm>
        </p:spPr>
        <p:txBody>
          <a:bodyPr/>
          <a:lstStyle/>
          <a:p>
            <a:pPr algn="just">
              <a:buFont typeface="Wingdings" pitchFamily="2" charset="2"/>
              <a:buChar char="§"/>
            </a:pPr>
            <a:r>
              <a:rPr lang="en-PL" dirty="0"/>
              <a:t>Two stream CNN ResNet50 as a backbone.</a:t>
            </a:r>
          </a:p>
          <a:p>
            <a:pPr algn="just">
              <a:buFont typeface="Wingdings" pitchFamily="2" charset="2"/>
              <a:buChar char="§"/>
            </a:pPr>
            <a:endParaRPr lang="en-PL" dirty="0"/>
          </a:p>
          <a:p>
            <a:pPr algn="just">
              <a:buFont typeface="Wingdings" pitchFamily="2" charset="2"/>
              <a:buChar char="§"/>
            </a:pPr>
            <a:r>
              <a:rPr lang="en-PL" dirty="0"/>
              <a:t>DialatedRNN with LSTM units.</a:t>
            </a:r>
          </a:p>
          <a:p>
            <a:pPr algn="just">
              <a:buFont typeface="Wingdings" pitchFamily="2" charset="2"/>
              <a:buChar char="§"/>
            </a:pPr>
            <a:endParaRPr lang="en-PL" dirty="0"/>
          </a:p>
          <a:p>
            <a:pPr algn="just">
              <a:buFont typeface="Wingdings" pitchFamily="2" charset="2"/>
              <a:buChar char="§"/>
            </a:pPr>
            <a:r>
              <a:rPr lang="en-PL" dirty="0"/>
              <a:t>Three different algorithms for event spotting</a:t>
            </a:r>
          </a:p>
          <a:p>
            <a:pPr algn="just">
              <a:buFont typeface="Wingdings" pitchFamily="2" charset="2"/>
              <a:buChar char="§"/>
            </a:pPr>
            <a:endParaRPr lang="en-PL" dirty="0"/>
          </a:p>
        </p:txBody>
      </p:sp>
      <p:pic>
        <p:nvPicPr>
          <p:cNvPr id="7" name="Content Placeholder 6">
            <a:extLst>
              <a:ext uri="{FF2B5EF4-FFF2-40B4-BE49-F238E27FC236}">
                <a16:creationId xmlns:a16="http://schemas.microsoft.com/office/drawing/2014/main" id="{834C2703-35C3-5BF6-B92E-D6577FB7DE02}"/>
              </a:ext>
            </a:extLst>
          </p:cNvPr>
          <p:cNvPicPr>
            <a:picLocks noGrp="1" noChangeAspect="1"/>
          </p:cNvPicPr>
          <p:nvPr>
            <p:ph sz="half" idx="2"/>
          </p:nvPr>
        </p:nvPicPr>
        <p:blipFill>
          <a:blip r:embed="rId2"/>
          <a:stretch>
            <a:fillRect/>
          </a:stretch>
        </p:blipFill>
        <p:spPr>
          <a:xfrm>
            <a:off x="6172200" y="3042147"/>
            <a:ext cx="5181600" cy="1918294"/>
          </a:xfrm>
          <a:prstGeom prst="rect">
            <a:avLst/>
          </a:prstGeom>
        </p:spPr>
      </p:pic>
    </p:spTree>
    <p:extLst>
      <p:ext uri="{BB962C8B-B14F-4D97-AF65-F5344CB8AC3E}">
        <p14:creationId xmlns:p14="http://schemas.microsoft.com/office/powerpoint/2010/main" val="16160242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pic>
        <p:nvPicPr>
          <p:cNvPr id="6" name="Content Placeholder 5">
            <a:extLst>
              <a:ext uri="{FF2B5EF4-FFF2-40B4-BE49-F238E27FC236}">
                <a16:creationId xmlns:a16="http://schemas.microsoft.com/office/drawing/2014/main" id="{BD614F69-A130-C8BA-BE99-67C994E4352F}"/>
              </a:ext>
            </a:extLst>
          </p:cNvPr>
          <p:cNvPicPr>
            <a:picLocks noGrp="1" noChangeAspect="1"/>
          </p:cNvPicPr>
          <p:nvPr>
            <p:ph idx="1"/>
          </p:nvPr>
        </p:nvPicPr>
        <p:blipFill>
          <a:blip r:embed="rId2"/>
          <a:stretch>
            <a:fillRect/>
          </a:stretch>
        </p:blipFill>
        <p:spPr>
          <a:xfrm>
            <a:off x="468844" y="2034508"/>
            <a:ext cx="5331839" cy="3093783"/>
          </a:xfrm>
          <a:prstGeom prst="rect">
            <a:avLst/>
          </a:prstGeom>
        </p:spPr>
      </p:pic>
      <p:pic>
        <p:nvPicPr>
          <p:cNvPr id="7" name="Picture 6">
            <a:extLst>
              <a:ext uri="{FF2B5EF4-FFF2-40B4-BE49-F238E27FC236}">
                <a16:creationId xmlns:a16="http://schemas.microsoft.com/office/drawing/2014/main" id="{263A13E0-0F6E-57DC-F701-7E7B87E4F2DD}"/>
              </a:ext>
            </a:extLst>
          </p:cNvPr>
          <p:cNvPicPr>
            <a:picLocks noChangeAspect="1"/>
          </p:cNvPicPr>
          <p:nvPr/>
        </p:nvPicPr>
        <p:blipFill>
          <a:blip r:embed="rId3"/>
          <a:stretch>
            <a:fillRect/>
          </a:stretch>
        </p:blipFill>
        <p:spPr>
          <a:xfrm>
            <a:off x="6096000" y="2102954"/>
            <a:ext cx="5331838" cy="2956890"/>
          </a:xfrm>
          <a:prstGeom prst="rect">
            <a:avLst/>
          </a:prstGeom>
        </p:spPr>
      </p:pic>
    </p:spTree>
    <p:extLst>
      <p:ext uri="{BB962C8B-B14F-4D97-AF65-F5344CB8AC3E}">
        <p14:creationId xmlns:p14="http://schemas.microsoft.com/office/powerpoint/2010/main" val="1681869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endParaRPr lang="en-GB" dirty="0"/>
          </a:p>
          <a:p>
            <a:pPr algn="just">
              <a:buFont typeface="Wingdings" pitchFamily="2" charset="2"/>
              <a:buChar char="§"/>
            </a:pPr>
            <a:r>
              <a:rPr lang="en-GB" dirty="0"/>
              <a:t>Maybe better way to provide spatial information. They are based on the videos I assume that this model doesn’t learn much about interactions between players in specific event which might be also crucial factor.</a:t>
            </a:r>
          </a:p>
        </p:txBody>
      </p:sp>
    </p:spTree>
    <p:extLst>
      <p:ext uri="{BB962C8B-B14F-4D97-AF65-F5344CB8AC3E}">
        <p14:creationId xmlns:p14="http://schemas.microsoft.com/office/powerpoint/2010/main" val="4261495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fontScale="90000"/>
          </a:bodyPr>
          <a:lstStyle/>
          <a:p>
            <a:r>
              <a:rPr lang="en-GB" b="1" dirty="0"/>
              <a:t>Making Offensive Play Predictable - Using a Graph Convolutional Network to Understand Defensive Performance in Soccer</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663825"/>
            <a:ext cx="10515600" cy="4351338"/>
          </a:xfrm>
        </p:spPr>
        <p:txBody>
          <a:bodyPr>
            <a:normAutofit/>
          </a:bodyPr>
          <a:lstStyle/>
          <a:p>
            <a:pPr marL="0" indent="0" algn="just">
              <a:buNone/>
            </a:pPr>
            <a:r>
              <a:rPr lang="en-PL" b="1" dirty="0"/>
              <a:t>Goal:</a:t>
            </a:r>
          </a:p>
          <a:p>
            <a:pPr algn="just">
              <a:buFont typeface="Wingdings" pitchFamily="2" charset="2"/>
              <a:buChar char="§"/>
            </a:pPr>
            <a:r>
              <a:rPr lang="en-GB" dirty="0"/>
              <a:t>Model defensive behaviour and its effect on attacking behaviour. So it will be possible to evaluate defensive performance.</a:t>
            </a:r>
          </a:p>
          <a:p>
            <a:pPr marL="0" indent="0" algn="just">
              <a:buNone/>
            </a:pPr>
            <a:r>
              <a:rPr lang="en-GB" b="1" dirty="0"/>
              <a:t>Data:</a:t>
            </a:r>
          </a:p>
          <a:p>
            <a:pPr algn="just">
              <a:buFont typeface="Wingdings" pitchFamily="2" charset="2"/>
              <a:buChar char="§"/>
            </a:pPr>
            <a:r>
              <a:rPr lang="en-GB" dirty="0"/>
              <a:t>Positional data from wide range of games from top 5 </a:t>
            </a:r>
            <a:r>
              <a:rPr lang="en-GB" dirty="0" err="1"/>
              <a:t>europe</a:t>
            </a:r>
            <a:r>
              <a:rPr lang="en-GB" dirty="0"/>
              <a:t> leagues. </a:t>
            </a:r>
            <a:endParaRPr lang="en-PL" dirty="0"/>
          </a:p>
        </p:txBody>
      </p:sp>
    </p:spTree>
    <p:extLst>
      <p:ext uri="{BB962C8B-B14F-4D97-AF65-F5344CB8AC3E}">
        <p14:creationId xmlns:p14="http://schemas.microsoft.com/office/powerpoint/2010/main" val="4000642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1" y="1846890"/>
            <a:ext cx="5181600" cy="4351338"/>
          </a:xfrm>
        </p:spPr>
        <p:txBody>
          <a:bodyPr>
            <a:normAutofit fontScale="92500" lnSpcReduction="10000"/>
          </a:bodyPr>
          <a:lstStyle/>
          <a:p>
            <a:pPr marL="0" indent="0" algn="just">
              <a:buNone/>
            </a:pPr>
            <a:r>
              <a:rPr lang="en-PL" b="1" dirty="0"/>
              <a:t>Train 6 models using GNNs:</a:t>
            </a:r>
          </a:p>
          <a:p>
            <a:pPr algn="just">
              <a:buFont typeface="Wingdings" pitchFamily="2" charset="2"/>
              <a:buChar char="§"/>
            </a:pPr>
            <a:r>
              <a:rPr lang="en-GB" dirty="0" err="1"/>
              <a:t>XReceiver</a:t>
            </a:r>
            <a:r>
              <a:rPr lang="en-GB" dirty="0"/>
              <a:t>: Probability for every player to become the pass receiver</a:t>
            </a:r>
            <a:endParaRPr lang="en-PL" dirty="0"/>
          </a:p>
          <a:p>
            <a:pPr algn="just">
              <a:buFont typeface="Wingdings" pitchFamily="2" charset="2"/>
              <a:buChar char="§"/>
            </a:pPr>
            <a:r>
              <a:rPr lang="en-GB" dirty="0" err="1"/>
              <a:t>xThreats</a:t>
            </a:r>
            <a:r>
              <a:rPr lang="en-GB" dirty="0"/>
              <a:t>: probability of a shot occurring within next 10 seconds if a pass was played to attacker.</a:t>
            </a:r>
            <a:endParaRPr lang="en-PL" dirty="0"/>
          </a:p>
          <a:p>
            <a:pPr algn="just">
              <a:buFont typeface="Wingdings" pitchFamily="2" charset="2"/>
              <a:buChar char="§"/>
            </a:pPr>
            <a:r>
              <a:rPr lang="en-GB" dirty="0" err="1"/>
              <a:t>xPass</a:t>
            </a:r>
            <a:r>
              <a:rPr lang="en-GB" dirty="0"/>
              <a:t>: Predicts how likely a pass would be completed to each attacker off the ball at any moment within a player possession.</a:t>
            </a:r>
            <a:endParaRPr lang="en-PL" dirty="0"/>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172200" y="660400"/>
            <a:ext cx="5181600" cy="5516563"/>
          </a:xfrm>
        </p:spPr>
        <p:txBody>
          <a:bodyPr>
            <a:normAutofit fontScale="92500" lnSpcReduction="10000"/>
          </a:bodyPr>
          <a:lstStyle/>
          <a:p>
            <a:endParaRPr lang="en-PL" dirty="0"/>
          </a:p>
          <a:p>
            <a:pPr>
              <a:buFont typeface="Wingdings" pitchFamily="2" charset="2"/>
              <a:buChar char="§"/>
            </a:pPr>
            <a:r>
              <a:rPr lang="en-GB" dirty="0"/>
              <a:t>Player Availability: Using the outputs from </a:t>
            </a:r>
            <a:r>
              <a:rPr lang="en-GB" dirty="0" err="1"/>
              <a:t>xReceiver</a:t>
            </a:r>
            <a:r>
              <a:rPr lang="en-GB" dirty="0"/>
              <a:t> and </a:t>
            </a:r>
            <a:r>
              <a:rPr lang="en-GB" dirty="0" err="1"/>
              <a:t>xPass</a:t>
            </a:r>
            <a:r>
              <a:rPr lang="en-GB" dirty="0"/>
              <a:t> we infer how available every attacker is off the ball at each frame.</a:t>
            </a:r>
          </a:p>
          <a:p>
            <a:pPr>
              <a:buFont typeface="Wingdings" pitchFamily="2" charset="2"/>
              <a:buChar char="§"/>
            </a:pPr>
            <a:r>
              <a:rPr lang="en-GB" dirty="0"/>
              <a:t>Defensive Impact: We are able to detect high level defensive concepts such as ball and man orientated defending, defensive position play and off ball runs.</a:t>
            </a:r>
          </a:p>
          <a:p>
            <a:pPr>
              <a:buFont typeface="Wingdings" pitchFamily="2" charset="2"/>
              <a:buChar char="§"/>
            </a:pPr>
            <a:r>
              <a:rPr lang="en-GB" dirty="0"/>
              <a:t>Disruption Maps: Global visual representations of defending teams’ ability to disrupt the oppositions attacking strategy.</a:t>
            </a:r>
          </a:p>
          <a:p>
            <a:pPr marL="0" indent="0">
              <a:buNone/>
            </a:pPr>
            <a:endParaRPr lang="en-PL" dirty="0"/>
          </a:p>
        </p:txBody>
      </p:sp>
    </p:spTree>
    <p:extLst>
      <p:ext uri="{BB962C8B-B14F-4D97-AF65-F5344CB8AC3E}">
        <p14:creationId xmlns:p14="http://schemas.microsoft.com/office/powerpoint/2010/main" val="2288873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7C2B63A6-A22B-6ABA-8F02-33F04E7D4412}"/>
              </a:ext>
            </a:extLst>
          </p:cNvPr>
          <p:cNvSpPr>
            <a:spLocks noGrp="1"/>
          </p:cNvSpPr>
          <p:nvPr>
            <p:ph idx="1"/>
          </p:nvPr>
        </p:nvSpPr>
        <p:spPr>
          <a:xfrm>
            <a:off x="838200" y="1552576"/>
            <a:ext cx="4267200" cy="4441824"/>
          </a:xfrm>
        </p:spPr>
        <p:txBody>
          <a:bodyPr>
            <a:normAutofit lnSpcReduction="10000"/>
          </a:bodyPr>
          <a:lstStyle/>
          <a:p>
            <a:r>
              <a:rPr lang="en-GB" dirty="0" err="1"/>
              <a:t>xThreat</a:t>
            </a:r>
            <a:r>
              <a:rPr lang="en-GB" dirty="0"/>
              <a:t> and </a:t>
            </a:r>
            <a:r>
              <a:rPr lang="en-GB" dirty="0" err="1"/>
              <a:t>xPass</a:t>
            </a:r>
            <a:r>
              <a:rPr lang="en-GB" dirty="0"/>
              <a:t> models allows to value not just what did happen but what could have happened or more accurately what was prevented.</a:t>
            </a:r>
          </a:p>
          <a:p>
            <a:r>
              <a:rPr lang="en-GB" dirty="0"/>
              <a:t>Disruption Maps is a weighted 2d distribution that shows where a team, positively or negatively, disrupted the oppositions off ball options.</a:t>
            </a:r>
          </a:p>
          <a:p>
            <a:endParaRPr lang="en-PL" dirty="0"/>
          </a:p>
        </p:txBody>
      </p:sp>
      <p:pic>
        <p:nvPicPr>
          <p:cNvPr id="5" name="Picture 4">
            <a:extLst>
              <a:ext uri="{FF2B5EF4-FFF2-40B4-BE49-F238E27FC236}">
                <a16:creationId xmlns:a16="http://schemas.microsoft.com/office/drawing/2014/main" id="{0093DFC8-5331-CF57-5819-0180F6CA6911}"/>
              </a:ext>
            </a:extLst>
          </p:cNvPr>
          <p:cNvPicPr>
            <a:picLocks noChangeAspect="1"/>
          </p:cNvPicPr>
          <p:nvPr/>
        </p:nvPicPr>
        <p:blipFill>
          <a:blip r:embed="rId2"/>
          <a:stretch>
            <a:fillRect/>
          </a:stretch>
        </p:blipFill>
        <p:spPr>
          <a:xfrm>
            <a:off x="5588000" y="1304544"/>
            <a:ext cx="6248400" cy="4248912"/>
          </a:xfrm>
          <a:prstGeom prst="rect">
            <a:avLst/>
          </a:prstGeom>
        </p:spPr>
      </p:pic>
    </p:spTree>
    <p:extLst>
      <p:ext uri="{BB962C8B-B14F-4D97-AF65-F5344CB8AC3E}">
        <p14:creationId xmlns:p14="http://schemas.microsoft.com/office/powerpoint/2010/main" val="20485835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Identify different defensive styles (man and ball orientated defending) and off ball runs by active learning approach where labels are generated, trained against and then assessed.</a:t>
            </a:r>
          </a:p>
        </p:txBody>
      </p:sp>
    </p:spTree>
    <p:extLst>
      <p:ext uri="{BB962C8B-B14F-4D97-AF65-F5344CB8AC3E}">
        <p14:creationId xmlns:p14="http://schemas.microsoft.com/office/powerpoint/2010/main" val="2973127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Event Detection in Football using Graph Convolutional Networks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232025"/>
            <a:ext cx="10515600" cy="4351338"/>
          </a:xfrm>
        </p:spPr>
        <p:txBody>
          <a:bodyPr>
            <a:normAutofit lnSpcReduction="10000"/>
          </a:bodyPr>
          <a:lstStyle/>
          <a:p>
            <a:pPr marL="0" indent="0" algn="just">
              <a:buNone/>
            </a:pPr>
            <a:r>
              <a:rPr lang="en-PL" b="1" dirty="0"/>
              <a:t>Goal:</a:t>
            </a:r>
          </a:p>
          <a:p>
            <a:pPr algn="just">
              <a:buFont typeface="Wingdings" pitchFamily="2" charset="2"/>
              <a:buChar char="§"/>
            </a:pPr>
            <a:r>
              <a:rPr lang="en-GB" dirty="0"/>
              <a:t>Formulating the pipeline for generating a high-level view of the football field (referred to as a </a:t>
            </a:r>
            <a:r>
              <a:rPr lang="en-GB" dirty="0" err="1"/>
              <a:t>minimap</a:t>
            </a:r>
            <a:r>
              <a:rPr lang="en-GB" dirty="0"/>
              <a:t>) using ball-player bounding boxes and camera calibration</a:t>
            </a:r>
          </a:p>
          <a:p>
            <a:pPr algn="just">
              <a:buFont typeface="Wingdings" pitchFamily="2" charset="2"/>
              <a:buChar char="§"/>
            </a:pPr>
            <a:r>
              <a:rPr lang="pl-PL" dirty="0" err="1"/>
              <a:t>Describing</a:t>
            </a:r>
            <a:r>
              <a:rPr lang="pl-PL" dirty="0"/>
              <a:t> </a:t>
            </a:r>
            <a:r>
              <a:rPr lang="pl-PL" dirty="0" err="1"/>
              <a:t>how</a:t>
            </a:r>
            <a:r>
              <a:rPr lang="pl-PL" dirty="0"/>
              <a:t> football </a:t>
            </a:r>
            <a:r>
              <a:rPr lang="pl-PL" dirty="0" err="1"/>
              <a:t>tracking</a:t>
            </a:r>
            <a:r>
              <a:rPr lang="pl-PL" dirty="0"/>
              <a:t> data </a:t>
            </a:r>
            <a:r>
              <a:rPr lang="pl-PL" dirty="0" err="1"/>
              <a:t>can</a:t>
            </a:r>
            <a:r>
              <a:rPr lang="pl-PL" dirty="0"/>
              <a:t> be </a:t>
            </a:r>
            <a:r>
              <a:rPr lang="pl-PL" dirty="0" err="1"/>
              <a:t>modelled</a:t>
            </a:r>
            <a:r>
              <a:rPr lang="pl-PL" dirty="0"/>
              <a:t> </a:t>
            </a:r>
            <a:r>
              <a:rPr lang="pl-PL" dirty="0" err="1"/>
              <a:t>using</a:t>
            </a:r>
            <a:r>
              <a:rPr lang="pl-PL" dirty="0"/>
              <a:t> </a:t>
            </a:r>
            <a:r>
              <a:rPr lang="pl-PL" dirty="0" err="1"/>
              <a:t>graphs</a:t>
            </a:r>
            <a:r>
              <a:rPr lang="pl-PL" dirty="0"/>
              <a:t> and </a:t>
            </a:r>
            <a:r>
              <a:rPr lang="pl-PL" dirty="0" err="1"/>
              <a:t>then</a:t>
            </a:r>
            <a:r>
              <a:rPr lang="pl-PL" dirty="0"/>
              <a:t> </a:t>
            </a:r>
            <a:r>
              <a:rPr lang="pl-PL" dirty="0" err="1"/>
              <a:t>processed</a:t>
            </a:r>
            <a:r>
              <a:rPr lang="pl-PL" dirty="0"/>
              <a:t> </a:t>
            </a:r>
            <a:r>
              <a:rPr lang="pl-PL" dirty="0" err="1"/>
              <a:t>using</a:t>
            </a:r>
            <a:r>
              <a:rPr lang="pl-PL" dirty="0"/>
              <a:t> </a:t>
            </a:r>
            <a:r>
              <a:rPr lang="pl-PL" dirty="0" err="1"/>
              <a:t>Graph</a:t>
            </a:r>
            <a:r>
              <a:rPr lang="pl-PL" dirty="0"/>
              <a:t> </a:t>
            </a:r>
            <a:r>
              <a:rPr lang="pl-PL" dirty="0" err="1"/>
              <a:t>Convolutional</a:t>
            </a:r>
            <a:r>
              <a:rPr lang="pl-PL" dirty="0"/>
              <a:t> Networks</a:t>
            </a:r>
          </a:p>
          <a:p>
            <a:pPr algn="just">
              <a:buFont typeface="Wingdings" pitchFamily="2" charset="2"/>
              <a:buChar char="§"/>
            </a:pPr>
            <a:r>
              <a:rPr lang="en-GB" dirty="0"/>
              <a:t>Formulating event detection as an action spotting task, which involves localizing events to a certain timestamp in a video</a:t>
            </a:r>
          </a:p>
          <a:p>
            <a:pPr algn="just">
              <a:buFont typeface="Wingdings" pitchFamily="2" charset="2"/>
              <a:buChar char="§"/>
            </a:pPr>
            <a:r>
              <a:rPr lang="en-GB" dirty="0"/>
              <a:t>Experimenting with different pooling methods for modelling the temporal context around each action</a:t>
            </a:r>
            <a:endParaRPr lang="en-PL" dirty="0"/>
          </a:p>
        </p:txBody>
      </p:sp>
    </p:spTree>
    <p:extLst>
      <p:ext uri="{BB962C8B-B14F-4D97-AF65-F5344CB8AC3E}">
        <p14:creationId xmlns:p14="http://schemas.microsoft.com/office/powerpoint/2010/main" val="920666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0" y="1685131"/>
            <a:ext cx="5181600" cy="5061744"/>
          </a:xfrm>
        </p:spPr>
        <p:txBody>
          <a:bodyPr>
            <a:normAutofit fontScale="92500" lnSpcReduction="10000"/>
          </a:bodyPr>
          <a:lstStyle/>
          <a:p>
            <a:pPr marL="0" indent="0" algn="just">
              <a:buNone/>
            </a:pPr>
            <a:r>
              <a:rPr lang="en-GB" b="1" dirty="0"/>
              <a:t>Transforming videos to </a:t>
            </a:r>
            <a:r>
              <a:rPr lang="en-GB" b="1" dirty="0" err="1"/>
              <a:t>minimaps</a:t>
            </a:r>
            <a:r>
              <a:rPr lang="en-GB" b="1" dirty="0"/>
              <a:t>:</a:t>
            </a:r>
          </a:p>
          <a:p>
            <a:pPr algn="just">
              <a:buFont typeface="Wingdings" pitchFamily="2" charset="2"/>
              <a:buChar char="§"/>
            </a:pPr>
            <a:r>
              <a:rPr lang="en-GB" dirty="0"/>
              <a:t>Merge videos into panorama by calibration.</a:t>
            </a:r>
          </a:p>
          <a:p>
            <a:pPr algn="just">
              <a:buFont typeface="Wingdings" pitchFamily="2" charset="2"/>
              <a:buChar char="§"/>
            </a:pPr>
            <a:r>
              <a:rPr lang="en-GB" dirty="0"/>
              <a:t>Faster-RCCN with </a:t>
            </a:r>
            <a:r>
              <a:rPr lang="en-GB" dirty="0" err="1"/>
              <a:t>ResNet</a:t>
            </a:r>
            <a:r>
              <a:rPr lang="en-GB" dirty="0"/>
              <a:t> backbone used to detect players and ball.</a:t>
            </a:r>
          </a:p>
          <a:p>
            <a:pPr algn="just">
              <a:buFont typeface="Wingdings" pitchFamily="2" charset="2"/>
              <a:buChar char="§"/>
            </a:pPr>
            <a:r>
              <a:rPr lang="en-GB" dirty="0"/>
              <a:t>Hungarian algorithm weas used to associate detections with trajectories based on extracted features, positioning the previous frame and estimation of their current position using Kalman filter.</a:t>
            </a:r>
          </a:p>
          <a:p>
            <a:pPr algn="just">
              <a:buFont typeface="Wingdings" pitchFamily="2" charset="2"/>
              <a:buChar char="§"/>
            </a:pPr>
            <a:r>
              <a:rPr lang="en-GB" dirty="0"/>
              <a:t>Then positions are projected onto the pith </a:t>
            </a:r>
            <a:r>
              <a:rPr lang="en-GB" dirty="0" err="1"/>
              <a:t>minimap</a:t>
            </a:r>
            <a:endParaRPr lang="en-PL" dirty="0"/>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1685131"/>
            <a:ext cx="5181600" cy="3124200"/>
          </a:xfrm>
        </p:spPr>
        <p:txBody>
          <a:bodyPr>
            <a:normAutofit fontScale="92500" lnSpcReduction="10000"/>
          </a:bodyPr>
          <a:lstStyle/>
          <a:p>
            <a:pPr marL="0" indent="0">
              <a:buNone/>
            </a:pPr>
            <a:r>
              <a:rPr lang="en-PL" b="1" dirty="0"/>
              <a:t>Further steps:</a:t>
            </a:r>
          </a:p>
          <a:p>
            <a:pPr>
              <a:buFont typeface="Wingdings" pitchFamily="2" charset="2"/>
              <a:buChar char="§"/>
            </a:pPr>
            <a:r>
              <a:rPr lang="en-GB" dirty="0"/>
              <a:t>Collecting graph features two for positions and 3 one-hot encodings</a:t>
            </a:r>
          </a:p>
          <a:p>
            <a:pPr>
              <a:buFont typeface="Wingdings" pitchFamily="2" charset="2"/>
              <a:buChar char="§"/>
            </a:pPr>
            <a:r>
              <a:rPr lang="en-GB" dirty="0"/>
              <a:t>Plug them into Convolutional GNNs</a:t>
            </a:r>
          </a:p>
          <a:p>
            <a:pPr>
              <a:buFont typeface="Wingdings" pitchFamily="2" charset="2"/>
              <a:buChar char="§"/>
            </a:pPr>
            <a:r>
              <a:rPr lang="en-GB" dirty="0"/>
              <a:t>Pooling (AVG, MAX, </a:t>
            </a:r>
            <a:r>
              <a:rPr lang="en-GB" dirty="0" err="1"/>
              <a:t>NetVLAD</a:t>
            </a:r>
            <a:r>
              <a:rPr lang="en-GB" dirty="0"/>
              <a:t>, </a:t>
            </a:r>
            <a:r>
              <a:rPr lang="en-GB" dirty="0" err="1"/>
              <a:t>NetRVLAD</a:t>
            </a:r>
            <a:r>
              <a:rPr lang="en-GB" dirty="0"/>
              <a:t>)</a:t>
            </a:r>
          </a:p>
          <a:p>
            <a:pPr>
              <a:buFont typeface="Wingdings" pitchFamily="2" charset="2"/>
              <a:buChar char="§"/>
            </a:pPr>
            <a:r>
              <a:rPr lang="en-GB" dirty="0"/>
              <a:t>Multi-label classifier</a:t>
            </a:r>
            <a:endParaRPr lang="en-PL" dirty="0"/>
          </a:p>
        </p:txBody>
      </p:sp>
    </p:spTree>
    <p:extLst>
      <p:ext uri="{BB962C8B-B14F-4D97-AF65-F5344CB8AC3E}">
        <p14:creationId xmlns:p14="http://schemas.microsoft.com/office/powerpoint/2010/main" val="1014248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Data-driven detection of counterpressing in professional football - Goal</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endParaRPr lang="en-PL" dirty="0"/>
          </a:p>
          <a:p>
            <a:pPr algn="just">
              <a:buFont typeface="Wingdings" pitchFamily="2" charset="2"/>
              <a:buChar char="§"/>
            </a:pPr>
            <a:r>
              <a:rPr lang="en-PL" dirty="0"/>
              <a:t>Identify counterpressing and derive metrics that support coaches with the analysis of transitionsituations.</a:t>
            </a:r>
            <a:r>
              <a:rPr lang="en-GB" dirty="0"/>
              <a:t> </a:t>
            </a:r>
          </a:p>
          <a:p>
            <a:pPr algn="just">
              <a:buFont typeface="Wingdings" pitchFamily="2" charset="2"/>
              <a:buChar char="§"/>
            </a:pPr>
            <a:endParaRPr lang="en-GB" dirty="0"/>
          </a:p>
          <a:p>
            <a:pPr algn="just">
              <a:buFont typeface="Wingdings" pitchFamily="2" charset="2"/>
              <a:buChar char="§"/>
            </a:pPr>
            <a:r>
              <a:rPr lang="en-GB" dirty="0"/>
              <a:t>Additionally, infer objective influence factors for its success and assess the validity of peer-created rules of thumb established in by practitioners. </a:t>
            </a:r>
            <a:endParaRPr lang="en-PL" dirty="0"/>
          </a:p>
        </p:txBody>
      </p:sp>
    </p:spTree>
    <p:extLst>
      <p:ext uri="{BB962C8B-B14F-4D97-AF65-F5344CB8AC3E}">
        <p14:creationId xmlns:p14="http://schemas.microsoft.com/office/powerpoint/2010/main" val="30897828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CBBA00-00A5-D781-2CA3-2A6CE9D84831}"/>
              </a:ext>
            </a:extLst>
          </p:cNvPr>
          <p:cNvPicPr>
            <a:picLocks noChangeAspect="1"/>
          </p:cNvPicPr>
          <p:nvPr/>
        </p:nvPicPr>
        <p:blipFill>
          <a:blip r:embed="rId2"/>
          <a:stretch>
            <a:fillRect/>
          </a:stretch>
        </p:blipFill>
        <p:spPr>
          <a:xfrm>
            <a:off x="2209800" y="1056592"/>
            <a:ext cx="7772400" cy="4770215"/>
          </a:xfrm>
          <a:prstGeom prst="rect">
            <a:avLst/>
          </a:prstGeom>
        </p:spPr>
      </p:pic>
    </p:spTree>
    <p:extLst>
      <p:ext uri="{BB962C8B-B14F-4D97-AF65-F5344CB8AC3E}">
        <p14:creationId xmlns:p14="http://schemas.microsoft.com/office/powerpoint/2010/main" val="35680361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r>
              <a:rPr lang="en-GB" dirty="0"/>
              <a:t>Overcome problems with unclear order players in a sequence and to handle missing objects of the interest.</a:t>
            </a:r>
          </a:p>
          <a:p>
            <a:endParaRPr lang="en-GB" dirty="0"/>
          </a:p>
          <a:p>
            <a:r>
              <a:rPr lang="en-GB" dirty="0"/>
              <a:t>Show how the performance of pooling layers in event detection models can be improved by considering the context before and after the action separately.</a:t>
            </a:r>
          </a:p>
          <a:p>
            <a:pPr marL="0" indent="0">
              <a:buNone/>
            </a:pPr>
            <a:endParaRPr lang="en-PL" dirty="0"/>
          </a:p>
        </p:txBody>
      </p:sp>
    </p:spTree>
    <p:extLst>
      <p:ext uri="{BB962C8B-B14F-4D97-AF65-F5344CB8AC3E}">
        <p14:creationId xmlns:p14="http://schemas.microsoft.com/office/powerpoint/2010/main" val="4151680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Introduce self-supervising tasks to pretrain graphs. </a:t>
            </a:r>
          </a:p>
          <a:p>
            <a:pPr algn="just">
              <a:buFont typeface="Wingdings" pitchFamily="2" charset="2"/>
              <a:buChar char="§"/>
            </a:pPr>
            <a:endParaRPr lang="en-GB" dirty="0"/>
          </a:p>
          <a:p>
            <a:pPr algn="just">
              <a:buFont typeface="Wingdings" pitchFamily="2" charset="2"/>
              <a:buChar char="§"/>
            </a:pPr>
            <a:r>
              <a:rPr lang="en-GB" dirty="0"/>
              <a:t>Predicting the future motion of teams given the previous positions of its players over the window.	</a:t>
            </a:r>
          </a:p>
          <a:p>
            <a:pPr algn="just">
              <a:buFont typeface="Wingdings" pitchFamily="2" charset="2"/>
              <a:buChar char="§"/>
            </a:pPr>
            <a:endParaRPr lang="en-GB" dirty="0"/>
          </a:p>
          <a:p>
            <a:pPr algn="just">
              <a:buFont typeface="Wingdings" pitchFamily="2" charset="2"/>
              <a:buChar char="§"/>
            </a:pPr>
            <a:endParaRPr lang="en-GB" dirty="0"/>
          </a:p>
        </p:txBody>
      </p:sp>
    </p:spTree>
    <p:extLst>
      <p:ext uri="{BB962C8B-B14F-4D97-AF65-F5344CB8AC3E}">
        <p14:creationId xmlns:p14="http://schemas.microsoft.com/office/powerpoint/2010/main" val="2119037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Deep soccer analytics: learning an action-value function for evaluating soccer players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Goal:</a:t>
            </a:r>
          </a:p>
          <a:p>
            <a:pPr algn="just">
              <a:buFont typeface="Wingdings" pitchFamily="2" charset="2"/>
              <a:buChar char="§"/>
            </a:pPr>
            <a:r>
              <a:rPr lang="en-GB" dirty="0"/>
              <a:t>Apply Deep Reinforcement Learning (DRL) to learn an action-value Q-function from events in a soccer game. Apply Deep Reinforcement Learning (DRL) to learn an action-value Q-function from events in a soccer game.</a:t>
            </a:r>
            <a:endParaRPr lang="en-PL" dirty="0"/>
          </a:p>
        </p:txBody>
      </p:sp>
    </p:spTree>
    <p:extLst>
      <p:ext uri="{BB962C8B-B14F-4D97-AF65-F5344CB8AC3E}">
        <p14:creationId xmlns:p14="http://schemas.microsoft.com/office/powerpoint/2010/main" val="1640051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0" y="1685131"/>
            <a:ext cx="5181600" cy="5061744"/>
          </a:xfrm>
        </p:spPr>
        <p:txBody>
          <a:bodyPr>
            <a:normAutofit fontScale="92500" lnSpcReduction="10000"/>
          </a:bodyPr>
          <a:lstStyle/>
          <a:p>
            <a:pPr marL="0" indent="0" algn="just">
              <a:buNone/>
            </a:pPr>
            <a:r>
              <a:rPr lang="en-GB" b="1" dirty="0"/>
              <a:t>Markov game model:</a:t>
            </a:r>
          </a:p>
          <a:p>
            <a:pPr algn="just">
              <a:buFont typeface="Wingdings" pitchFamily="2" charset="2"/>
              <a:buChar char="§"/>
            </a:pPr>
            <a:r>
              <a:rPr lang="en-GB" dirty="0"/>
              <a:t>Two agents Home and Away</a:t>
            </a:r>
          </a:p>
          <a:p>
            <a:pPr algn="just">
              <a:buFont typeface="Wingdings" pitchFamily="2" charset="2"/>
              <a:buChar char="§"/>
            </a:pPr>
            <a:r>
              <a:rPr lang="en-GB" dirty="0"/>
              <a:t>Action denotes movements of players who control the ball</a:t>
            </a:r>
          </a:p>
          <a:p>
            <a:pPr algn="just">
              <a:buFont typeface="Wingdings" pitchFamily="2" charset="2"/>
              <a:buChar char="§"/>
            </a:pPr>
            <a:r>
              <a:rPr lang="en-GB" dirty="0"/>
              <a:t>Observation is a feature vector specifying a value of the features.</a:t>
            </a:r>
          </a:p>
          <a:p>
            <a:pPr algn="just">
              <a:buFont typeface="Wingdings" pitchFamily="2" charset="2"/>
              <a:buChar char="§"/>
            </a:pPr>
            <a:r>
              <a:rPr lang="en-GB" dirty="0"/>
              <a:t>Reward is the goal value.</a:t>
            </a:r>
          </a:p>
          <a:p>
            <a:pPr marL="0" indent="0" algn="just">
              <a:buNone/>
            </a:pPr>
            <a:r>
              <a:rPr lang="en-GB" b="1" dirty="0"/>
              <a:t>Goal Q-function:</a:t>
            </a:r>
          </a:p>
          <a:p>
            <a:pPr algn="just">
              <a:buFont typeface="Wingdings" pitchFamily="2" charset="2"/>
              <a:buChar char="§"/>
            </a:pPr>
            <a:r>
              <a:rPr lang="en-GB" dirty="0"/>
              <a:t>Divide a soccer game into goal-scoring episodes.</a:t>
            </a:r>
          </a:p>
          <a:p>
            <a:pPr algn="just">
              <a:buFont typeface="Wingdings" pitchFamily="2" charset="2"/>
              <a:buChar char="§"/>
            </a:pPr>
            <a:endParaRPr lang="en-GB" dirty="0"/>
          </a:p>
          <a:p>
            <a:pPr algn="just">
              <a:buFont typeface="Wingdings" pitchFamily="2" charset="2"/>
              <a:buChar char="§"/>
            </a:pPr>
            <a:endParaRPr lang="en-GB" dirty="0"/>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381750"/>
          </a:xfrm>
        </p:spPr>
        <p:txBody>
          <a:bodyPr>
            <a:normAutofit fontScale="92500" lnSpcReduction="10000"/>
          </a:bodyPr>
          <a:lstStyle/>
          <a:p>
            <a:pPr marL="0" indent="0">
              <a:buNone/>
            </a:pPr>
            <a:r>
              <a:rPr lang="en-GB" b="1" dirty="0"/>
              <a:t>Architecture</a:t>
            </a:r>
            <a:r>
              <a:rPr lang="en-PL" b="1" dirty="0"/>
              <a:t>:</a:t>
            </a:r>
          </a:p>
          <a:p>
            <a:pPr>
              <a:buFont typeface="Wingdings" pitchFamily="2" charset="2"/>
              <a:buChar char="§"/>
            </a:pPr>
            <a:r>
              <a:rPr lang="en-GB" dirty="0"/>
              <a:t>Two tower design for home and away teams separately. Each tower captures the play history with a stacked LSTM</a:t>
            </a:r>
          </a:p>
          <a:p>
            <a:pPr>
              <a:buFont typeface="Wingdings" pitchFamily="2" charset="2"/>
              <a:buChar char="§"/>
            </a:pPr>
            <a:r>
              <a:rPr lang="en-GB" dirty="0"/>
              <a:t>Home/Away Team Identifier to select the hidden state from home or away tower according who possess the ball. </a:t>
            </a:r>
          </a:p>
          <a:p>
            <a:pPr>
              <a:buFont typeface="Wingdings" pitchFamily="2" charset="2"/>
              <a:buChar char="§"/>
            </a:pPr>
            <a:r>
              <a:rPr lang="en-GB" dirty="0"/>
              <a:t>Selected hidden state values are sent to hidden layers whose outputs are normalized by </a:t>
            </a:r>
            <a:r>
              <a:rPr lang="en-GB" dirty="0" err="1"/>
              <a:t>softmax</a:t>
            </a:r>
            <a:r>
              <a:rPr lang="en-GB" dirty="0"/>
              <a:t>.</a:t>
            </a:r>
          </a:p>
          <a:p>
            <a:pPr marL="0" indent="0">
              <a:buNone/>
            </a:pPr>
            <a:r>
              <a:rPr lang="en-GB" b="1" dirty="0"/>
              <a:t>Weight training:</a:t>
            </a:r>
          </a:p>
          <a:p>
            <a:pPr>
              <a:buFont typeface="Wingdings" pitchFamily="2" charset="2"/>
              <a:buChar char="§"/>
            </a:pPr>
            <a:r>
              <a:rPr lang="en-GB" dirty="0" err="1"/>
              <a:t>Sarsa</a:t>
            </a:r>
            <a:r>
              <a:rPr lang="en-GB" dirty="0"/>
              <a:t> method and apply a dynamic possession LSTM to control the trace length during training.</a:t>
            </a:r>
          </a:p>
        </p:txBody>
      </p:sp>
    </p:spTree>
    <p:extLst>
      <p:ext uri="{BB962C8B-B14F-4D97-AF65-F5344CB8AC3E}">
        <p14:creationId xmlns:p14="http://schemas.microsoft.com/office/powerpoint/2010/main" val="2325930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3B4104-0DE5-434E-541B-2DBA306F9BD3}"/>
              </a:ext>
            </a:extLst>
          </p:cNvPr>
          <p:cNvPicPr>
            <a:picLocks noChangeAspect="1"/>
          </p:cNvPicPr>
          <p:nvPr/>
        </p:nvPicPr>
        <p:blipFill>
          <a:blip r:embed="rId2"/>
          <a:stretch>
            <a:fillRect/>
          </a:stretch>
        </p:blipFill>
        <p:spPr>
          <a:xfrm>
            <a:off x="800100" y="409946"/>
            <a:ext cx="10591800" cy="6038107"/>
          </a:xfrm>
          <a:prstGeom prst="rect">
            <a:avLst/>
          </a:prstGeom>
        </p:spPr>
      </p:pic>
    </p:spTree>
    <p:extLst>
      <p:ext uri="{BB962C8B-B14F-4D97-AF65-F5344CB8AC3E}">
        <p14:creationId xmlns:p14="http://schemas.microsoft.com/office/powerpoint/2010/main" val="10807185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r>
              <a:rPr lang="en-GB" dirty="0"/>
              <a:t>Overcome problems with unclear order players in a sequence and to handle missing objects of the interest.</a:t>
            </a:r>
          </a:p>
          <a:p>
            <a:endParaRPr lang="en-GB" dirty="0"/>
          </a:p>
          <a:p>
            <a:r>
              <a:rPr lang="en-GB" dirty="0"/>
              <a:t>Show how the performance of pooling layers in event detection models can be improved by considering the context before and after the action separately.</a:t>
            </a:r>
          </a:p>
          <a:p>
            <a:pPr marL="0" indent="0">
              <a:buNone/>
            </a:pPr>
            <a:endParaRPr lang="en-PL" dirty="0"/>
          </a:p>
        </p:txBody>
      </p:sp>
    </p:spTree>
    <p:extLst>
      <p:ext uri="{BB962C8B-B14F-4D97-AF65-F5344CB8AC3E}">
        <p14:creationId xmlns:p14="http://schemas.microsoft.com/office/powerpoint/2010/main" val="22681812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Incorporating tracking data </a:t>
            </a:r>
          </a:p>
          <a:p>
            <a:pPr algn="just">
              <a:buFont typeface="Wingdings" pitchFamily="2" charset="2"/>
              <a:buChar char="§"/>
            </a:pPr>
            <a:r>
              <a:rPr lang="en-GB" dirty="0"/>
              <a:t>Developing on-line deep RL methods.</a:t>
            </a:r>
          </a:p>
          <a:p>
            <a:pPr algn="just">
              <a:buFont typeface="Wingdings" pitchFamily="2" charset="2"/>
              <a:buChar char="§"/>
            </a:pPr>
            <a:endParaRPr lang="en-GB" dirty="0"/>
          </a:p>
        </p:txBody>
      </p:sp>
    </p:spTree>
    <p:extLst>
      <p:ext uri="{BB962C8B-B14F-4D97-AF65-F5344CB8AC3E}">
        <p14:creationId xmlns:p14="http://schemas.microsoft.com/office/powerpoint/2010/main" val="34115109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Reinforcement Learning for Football Player Decision Making Analysis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Goal:</a:t>
            </a:r>
          </a:p>
          <a:p>
            <a:pPr algn="just">
              <a:buFont typeface="Wingdings" pitchFamily="2" charset="2"/>
              <a:buChar char="§"/>
            </a:pPr>
            <a:r>
              <a:rPr lang="en-GB" dirty="0"/>
              <a:t>The aim of this model is to to evaluate player decision by creating metric called Decision Value. To obtain these values Reinforcement Learning approach is applied.</a:t>
            </a:r>
          </a:p>
          <a:p>
            <a:pPr marL="0" indent="0" algn="just">
              <a:buNone/>
            </a:pPr>
            <a:r>
              <a:rPr lang="en-GB" b="1" dirty="0"/>
              <a:t>Data:</a:t>
            </a:r>
            <a:endParaRPr lang="en-PL" b="1" dirty="0"/>
          </a:p>
          <a:p>
            <a:pPr algn="just">
              <a:buFont typeface="Wingdings" pitchFamily="2" charset="2"/>
              <a:buChar char="§"/>
            </a:pPr>
            <a:r>
              <a:rPr lang="en-GB" dirty="0"/>
              <a:t>Tracking data from 580 games from the EPL. </a:t>
            </a:r>
          </a:p>
        </p:txBody>
      </p:sp>
    </p:spTree>
    <p:extLst>
      <p:ext uri="{BB962C8B-B14F-4D97-AF65-F5344CB8AC3E}">
        <p14:creationId xmlns:p14="http://schemas.microsoft.com/office/powerpoint/2010/main" val="4217931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0" y="1685131"/>
            <a:ext cx="5181600" cy="5061744"/>
          </a:xfrm>
        </p:spPr>
        <p:txBody>
          <a:bodyPr>
            <a:normAutofit fontScale="92500" lnSpcReduction="10000"/>
          </a:bodyPr>
          <a:lstStyle/>
          <a:p>
            <a:pPr marL="0" indent="0" algn="just">
              <a:buNone/>
            </a:pPr>
            <a:r>
              <a:rPr lang="en-GB" b="1" dirty="0"/>
              <a:t>Possession Value Model</a:t>
            </a:r>
          </a:p>
          <a:p>
            <a:pPr algn="just">
              <a:buFont typeface="Wingdings" pitchFamily="2" charset="2"/>
              <a:buChar char="§"/>
            </a:pPr>
            <a:r>
              <a:rPr lang="en-GB" dirty="0"/>
              <a:t>Two models considered VAEP and OBV</a:t>
            </a:r>
          </a:p>
          <a:p>
            <a:pPr algn="just">
              <a:buFont typeface="Wingdings" pitchFamily="2" charset="2"/>
              <a:buChar char="§"/>
            </a:pPr>
            <a:r>
              <a:rPr lang="en-GB" dirty="0"/>
              <a:t>Aim to value events within the dataset.</a:t>
            </a:r>
          </a:p>
          <a:p>
            <a:pPr marL="0" indent="0" algn="just">
              <a:buNone/>
            </a:pPr>
            <a:r>
              <a:rPr lang="en-GB" b="1" dirty="0"/>
              <a:t>Possession Control Model:</a:t>
            </a:r>
            <a:endParaRPr lang="en-GB" dirty="0"/>
          </a:p>
          <a:p>
            <a:pPr algn="just">
              <a:buFont typeface="Wingdings" pitchFamily="2" charset="2"/>
              <a:buChar char="§"/>
            </a:pPr>
            <a:r>
              <a:rPr lang="en-GB" dirty="0"/>
              <a:t>Personal implementation of PCM as the position of all 22 players wasn’t always available.</a:t>
            </a:r>
          </a:p>
          <a:p>
            <a:pPr algn="just">
              <a:buFont typeface="Wingdings" pitchFamily="2" charset="2"/>
              <a:buChar char="§"/>
            </a:pPr>
            <a:r>
              <a:rPr lang="en-GB" dirty="0"/>
              <a:t>They aim to represent which areas of the pitch belong to each team.</a:t>
            </a:r>
          </a:p>
          <a:p>
            <a:pPr marL="0" indent="0" algn="just">
              <a:buNone/>
            </a:pPr>
            <a:r>
              <a:rPr lang="en-GB" b="1" dirty="0"/>
              <a:t>*They are used for reward calculations.</a:t>
            </a:r>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381750"/>
          </a:xfrm>
        </p:spPr>
        <p:txBody>
          <a:bodyPr>
            <a:normAutofit fontScale="92500" lnSpcReduction="10000"/>
          </a:bodyPr>
          <a:lstStyle/>
          <a:p>
            <a:pPr marL="0" indent="0">
              <a:buNone/>
            </a:pPr>
            <a:r>
              <a:rPr lang="en-GB" b="1" dirty="0"/>
              <a:t>DRL</a:t>
            </a:r>
            <a:r>
              <a:rPr lang="en-PL" b="1" dirty="0"/>
              <a:t>:</a:t>
            </a:r>
          </a:p>
          <a:p>
            <a:pPr>
              <a:buFont typeface="Wingdings" pitchFamily="2" charset="2"/>
              <a:buChar char="§"/>
            </a:pPr>
            <a:r>
              <a:rPr lang="en-GB" dirty="0"/>
              <a:t>Offline DRL (No interaction with environment).</a:t>
            </a:r>
          </a:p>
          <a:p>
            <a:pPr>
              <a:buFont typeface="Wingdings" pitchFamily="2" charset="2"/>
              <a:buChar char="§"/>
            </a:pPr>
            <a:r>
              <a:rPr lang="en-GB" dirty="0"/>
              <a:t>State representation: four images (Actor, Teammates, Opposition and PCM), tracking data.</a:t>
            </a:r>
          </a:p>
          <a:p>
            <a:pPr>
              <a:buFont typeface="Wingdings" pitchFamily="2" charset="2"/>
              <a:buChar char="§"/>
            </a:pPr>
            <a:r>
              <a:rPr lang="en-GB" dirty="0"/>
              <a:t> Actions [pass, carry, dribble, clear, shot, x, y]. </a:t>
            </a:r>
            <a:r>
              <a:rPr lang="en-GB" dirty="0" err="1"/>
              <a:t>x,y</a:t>
            </a:r>
            <a:r>
              <a:rPr lang="en-GB" dirty="0"/>
              <a:t>-are target location of the performed action.</a:t>
            </a:r>
          </a:p>
          <a:p>
            <a:pPr>
              <a:buFont typeface="Wingdings" pitchFamily="2" charset="2"/>
              <a:buChar char="§"/>
            </a:pPr>
            <a:r>
              <a:rPr lang="en-GB" dirty="0"/>
              <a:t>Reward</a:t>
            </a:r>
          </a:p>
          <a:p>
            <a:pPr marL="0" indent="0">
              <a:buNone/>
            </a:pPr>
            <a:endParaRPr lang="en-GB" dirty="0"/>
          </a:p>
          <a:p>
            <a:pPr>
              <a:buFont typeface="Wingdings" pitchFamily="2" charset="2"/>
              <a:buChar char="§"/>
            </a:pPr>
            <a:r>
              <a:rPr lang="en-GB" dirty="0"/>
              <a:t>Algorithm: Implicit Q-Learning</a:t>
            </a:r>
          </a:p>
          <a:p>
            <a:pPr>
              <a:buFont typeface="Wingdings" pitchFamily="2" charset="2"/>
              <a:buChar char="§"/>
            </a:pPr>
            <a:r>
              <a:rPr lang="en-GB" dirty="0"/>
              <a:t>Images passed through </a:t>
            </a:r>
            <a:r>
              <a:rPr lang="en-GB" dirty="0" err="1"/>
              <a:t>NatureDQN</a:t>
            </a:r>
            <a:r>
              <a:rPr lang="en-GB" dirty="0"/>
              <a:t>-based encoder</a:t>
            </a:r>
          </a:p>
          <a:p>
            <a:pPr>
              <a:buFont typeface="Wingdings" pitchFamily="2" charset="2"/>
              <a:buChar char="§"/>
            </a:pPr>
            <a:endParaRPr lang="en-GB" dirty="0"/>
          </a:p>
        </p:txBody>
      </p:sp>
      <p:pic>
        <p:nvPicPr>
          <p:cNvPr id="4" name="Picture 3">
            <a:extLst>
              <a:ext uri="{FF2B5EF4-FFF2-40B4-BE49-F238E27FC236}">
                <a16:creationId xmlns:a16="http://schemas.microsoft.com/office/drawing/2014/main" id="{C60E7F26-2042-E130-542B-05944E527A09}"/>
              </a:ext>
            </a:extLst>
          </p:cNvPr>
          <p:cNvPicPr>
            <a:picLocks noChangeAspect="1"/>
          </p:cNvPicPr>
          <p:nvPr/>
        </p:nvPicPr>
        <p:blipFill>
          <a:blip r:embed="rId2"/>
          <a:stretch>
            <a:fillRect/>
          </a:stretch>
        </p:blipFill>
        <p:spPr>
          <a:xfrm>
            <a:off x="7837967" y="3901304"/>
            <a:ext cx="3592033" cy="634955"/>
          </a:xfrm>
          <a:prstGeom prst="rect">
            <a:avLst/>
          </a:prstGeom>
        </p:spPr>
      </p:pic>
    </p:spTree>
    <p:extLst>
      <p:ext uri="{BB962C8B-B14F-4D97-AF65-F5344CB8AC3E}">
        <p14:creationId xmlns:p14="http://schemas.microsoft.com/office/powerpoint/2010/main" val="3003084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a:t>Data-driven detection of counterpressing in professional football - Methodologies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0" y="2421045"/>
            <a:ext cx="5181600" cy="4351338"/>
          </a:xfrm>
        </p:spPr>
        <p:txBody>
          <a:bodyPr/>
          <a:lstStyle/>
          <a:p>
            <a:pPr marL="0" indent="0" algn="just">
              <a:buNone/>
            </a:pPr>
            <a:r>
              <a:rPr lang="en-PL" b="1"/>
              <a:t>Counterpressing detection:</a:t>
            </a:r>
          </a:p>
          <a:p>
            <a:pPr algn="just">
              <a:buFont typeface="Wingdings" pitchFamily="2" charset="2"/>
              <a:buChar char="§"/>
            </a:pPr>
            <a:r>
              <a:rPr lang="en-PL"/>
              <a:t>Manual counterpressing tagging procedure.</a:t>
            </a:r>
          </a:p>
          <a:p>
            <a:pPr algn="just">
              <a:buFont typeface="Wingdings" pitchFamily="2" charset="2"/>
              <a:buChar char="§"/>
            </a:pPr>
            <a:r>
              <a:rPr lang="en-PL"/>
              <a:t>Around 20 features used.</a:t>
            </a:r>
          </a:p>
          <a:p>
            <a:pPr algn="just">
              <a:buFont typeface="Wingdings" pitchFamily="2" charset="2"/>
              <a:buChar char="§"/>
            </a:pPr>
            <a:r>
              <a:rPr lang="en-PL"/>
              <a:t>XGBoost model for classification.</a:t>
            </a:r>
          </a:p>
          <a:p>
            <a:pPr algn="just">
              <a:buFont typeface="Wingdings" pitchFamily="2" charset="2"/>
              <a:buChar char="§"/>
            </a:pPr>
            <a:r>
              <a:rPr lang="en-PL"/>
              <a:t>SHAP values to evaluate features.</a:t>
            </a:r>
            <a:endParaRPr lang="en-PL" dirty="0"/>
          </a:p>
        </p:txBody>
      </p:sp>
      <p:sp>
        <p:nvSpPr>
          <p:cNvPr id="7" name="Content Placeholder 2">
            <a:extLst>
              <a:ext uri="{FF2B5EF4-FFF2-40B4-BE49-F238E27FC236}">
                <a16:creationId xmlns:a16="http://schemas.microsoft.com/office/drawing/2014/main" id="{613D8FD5-E8A1-B110-B101-AE0E9B46B5C8}"/>
              </a:ext>
            </a:extLst>
          </p:cNvPr>
          <p:cNvSpPr>
            <a:spLocks noGrp="1"/>
          </p:cNvSpPr>
          <p:nvPr>
            <p:ph sz="half" idx="2"/>
          </p:nvPr>
        </p:nvSpPr>
        <p:spPr>
          <a:xfrm>
            <a:off x="6172200" y="2421045"/>
            <a:ext cx="5181600" cy="4351338"/>
          </a:xfrm>
        </p:spPr>
        <p:txBody>
          <a:bodyPr/>
          <a:lstStyle/>
          <a:p>
            <a:pPr marL="0" indent="0" algn="just">
              <a:buNone/>
            </a:pPr>
            <a:r>
              <a:rPr lang="en-PL" b="1"/>
              <a:t>Success metric:</a:t>
            </a:r>
          </a:p>
          <a:p>
            <a:pPr algn="just">
              <a:buFont typeface="Wingdings" pitchFamily="2" charset="2"/>
              <a:buChar char="§"/>
            </a:pPr>
            <a:r>
              <a:rPr lang="en-PL"/>
              <a:t>Extracted: shots, expected goals and actual goals.</a:t>
            </a:r>
          </a:p>
          <a:p>
            <a:pPr algn="just">
              <a:buFont typeface="Wingdings" pitchFamily="2" charset="2"/>
              <a:buChar char="§"/>
            </a:pPr>
            <a:r>
              <a:rPr lang="en-PL"/>
              <a:t>Succesful actions: ball </a:t>
            </a:r>
            <a:r>
              <a:rPr lang="en-GB"/>
              <a:t>is regained within five seconds and shot occurs within next 20 seconds.</a:t>
            </a:r>
            <a:endParaRPr lang="en-PL" dirty="0"/>
          </a:p>
        </p:txBody>
      </p:sp>
    </p:spTree>
    <p:extLst>
      <p:ext uri="{BB962C8B-B14F-4D97-AF65-F5344CB8AC3E}">
        <p14:creationId xmlns:p14="http://schemas.microsoft.com/office/powerpoint/2010/main" val="29542758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a:buFont typeface="Wingdings" pitchFamily="2" charset="2"/>
              <a:buChar char="§"/>
            </a:pPr>
            <a:r>
              <a:rPr lang="en-GB" dirty="0"/>
              <a:t>To present how the model works some scenarios were presented. And for some actions DV values were presented.</a:t>
            </a:r>
          </a:p>
          <a:p>
            <a:pPr>
              <a:buFont typeface="Wingdings" pitchFamily="2" charset="2"/>
              <a:buChar char="§"/>
            </a:pPr>
            <a:r>
              <a:rPr lang="en-GB" dirty="0"/>
              <a:t>Then the evaluation players through the season was resented. The average DV was calculated.</a:t>
            </a:r>
          </a:p>
          <a:p>
            <a:pPr>
              <a:buFont typeface="Wingdings" pitchFamily="2" charset="2"/>
              <a:buChar char="§"/>
            </a:pPr>
            <a:r>
              <a:rPr lang="en-GB" dirty="0"/>
              <a:t>Also, teams were sorted by the Average DV and compared to their final league position.</a:t>
            </a:r>
          </a:p>
          <a:p>
            <a:pPr>
              <a:buFont typeface="Wingdings" pitchFamily="2" charset="2"/>
              <a:buChar char="§"/>
            </a:pPr>
            <a:r>
              <a:rPr lang="en-GB" dirty="0"/>
              <a:t>For some teams, the heatmaps for average DV per zone were presented</a:t>
            </a:r>
          </a:p>
          <a:p>
            <a:endParaRPr lang="en-GB" dirty="0"/>
          </a:p>
          <a:p>
            <a:pPr marL="0" indent="0">
              <a:buNone/>
            </a:pPr>
            <a:endParaRPr lang="en-PL" dirty="0"/>
          </a:p>
        </p:txBody>
      </p:sp>
    </p:spTree>
    <p:extLst>
      <p:ext uri="{BB962C8B-B14F-4D97-AF65-F5344CB8AC3E}">
        <p14:creationId xmlns:p14="http://schemas.microsoft.com/office/powerpoint/2010/main" val="39715160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Train the RL model on a dataset that contains the positions of all the on-field players.</a:t>
            </a:r>
          </a:p>
          <a:p>
            <a:pPr algn="just">
              <a:buFont typeface="Wingdings" pitchFamily="2" charset="2"/>
              <a:buChar char="§"/>
            </a:pPr>
            <a:r>
              <a:rPr lang="en-GB" dirty="0"/>
              <a:t>Another aspect that could be taken into account is the velocity of the players when computing the PCM.</a:t>
            </a:r>
          </a:p>
          <a:p>
            <a:pPr algn="just">
              <a:buFont typeface="Wingdings" pitchFamily="2" charset="2"/>
              <a:buChar char="§"/>
            </a:pPr>
            <a:endParaRPr lang="en-GB" dirty="0"/>
          </a:p>
        </p:txBody>
      </p:sp>
    </p:spTree>
    <p:extLst>
      <p:ext uri="{BB962C8B-B14F-4D97-AF65-F5344CB8AC3E}">
        <p14:creationId xmlns:p14="http://schemas.microsoft.com/office/powerpoint/2010/main" val="38989924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Reinforcement Learning for Football Player Decision Making Analysis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Goal:</a:t>
            </a:r>
          </a:p>
          <a:p>
            <a:pPr algn="just">
              <a:buFont typeface="Wingdings" pitchFamily="2" charset="2"/>
              <a:buChar char="§"/>
            </a:pPr>
            <a:r>
              <a:rPr lang="en-GB" dirty="0"/>
              <a:t>The aim of this model is to to evaluate player decision by creating metric called Decision Value. To obtain these values Reinforcement Learning approach is applied.</a:t>
            </a:r>
          </a:p>
          <a:p>
            <a:pPr marL="0" indent="0" algn="just">
              <a:buNone/>
            </a:pPr>
            <a:r>
              <a:rPr lang="en-GB" b="1" dirty="0"/>
              <a:t>Data:</a:t>
            </a:r>
            <a:endParaRPr lang="en-PL" b="1" dirty="0"/>
          </a:p>
          <a:p>
            <a:pPr algn="just">
              <a:buFont typeface="Wingdings" pitchFamily="2" charset="2"/>
              <a:buChar char="§"/>
            </a:pPr>
            <a:r>
              <a:rPr lang="en-GB" dirty="0"/>
              <a:t>Tracking data from 580 games from the EPL. </a:t>
            </a:r>
          </a:p>
        </p:txBody>
      </p:sp>
    </p:spTree>
    <p:extLst>
      <p:ext uri="{BB962C8B-B14F-4D97-AF65-F5344CB8AC3E}">
        <p14:creationId xmlns:p14="http://schemas.microsoft.com/office/powerpoint/2010/main" val="10116573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0" y="1685131"/>
            <a:ext cx="5181600" cy="5061744"/>
          </a:xfrm>
        </p:spPr>
        <p:txBody>
          <a:bodyPr>
            <a:normAutofit fontScale="92500" lnSpcReduction="10000"/>
          </a:bodyPr>
          <a:lstStyle/>
          <a:p>
            <a:pPr marL="0" indent="0" algn="just">
              <a:buNone/>
            </a:pPr>
            <a:r>
              <a:rPr lang="en-GB" b="1" dirty="0"/>
              <a:t>Possession Value Model</a:t>
            </a:r>
          </a:p>
          <a:p>
            <a:pPr algn="just">
              <a:buFont typeface="Wingdings" pitchFamily="2" charset="2"/>
              <a:buChar char="§"/>
            </a:pPr>
            <a:r>
              <a:rPr lang="en-GB" dirty="0"/>
              <a:t>Two models considered VAEP and OBV</a:t>
            </a:r>
          </a:p>
          <a:p>
            <a:pPr algn="just">
              <a:buFont typeface="Wingdings" pitchFamily="2" charset="2"/>
              <a:buChar char="§"/>
            </a:pPr>
            <a:r>
              <a:rPr lang="en-GB" dirty="0"/>
              <a:t>Aim to value events within the dataset.</a:t>
            </a:r>
          </a:p>
          <a:p>
            <a:pPr marL="0" indent="0" algn="just">
              <a:buNone/>
            </a:pPr>
            <a:r>
              <a:rPr lang="en-GB" b="1" dirty="0"/>
              <a:t>Possession Control Model:</a:t>
            </a:r>
            <a:endParaRPr lang="en-GB" dirty="0"/>
          </a:p>
          <a:p>
            <a:pPr algn="just">
              <a:buFont typeface="Wingdings" pitchFamily="2" charset="2"/>
              <a:buChar char="§"/>
            </a:pPr>
            <a:r>
              <a:rPr lang="en-GB" dirty="0"/>
              <a:t>Personal implementation of PCM as the position of all 22 players wasn’t always available.</a:t>
            </a:r>
          </a:p>
          <a:p>
            <a:pPr algn="just">
              <a:buFont typeface="Wingdings" pitchFamily="2" charset="2"/>
              <a:buChar char="§"/>
            </a:pPr>
            <a:r>
              <a:rPr lang="en-GB" dirty="0"/>
              <a:t>They aim to represent which areas of the pitch belong to each team.</a:t>
            </a:r>
          </a:p>
          <a:p>
            <a:pPr marL="0" indent="0" algn="just">
              <a:buNone/>
            </a:pPr>
            <a:r>
              <a:rPr lang="en-GB" b="1" dirty="0"/>
              <a:t>*They are used for reward calculations.</a:t>
            </a:r>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381750"/>
          </a:xfrm>
        </p:spPr>
        <p:txBody>
          <a:bodyPr>
            <a:normAutofit fontScale="92500" lnSpcReduction="10000"/>
          </a:bodyPr>
          <a:lstStyle/>
          <a:p>
            <a:pPr marL="0" indent="0">
              <a:buNone/>
            </a:pPr>
            <a:r>
              <a:rPr lang="en-GB" b="1" dirty="0"/>
              <a:t>DRL</a:t>
            </a:r>
            <a:r>
              <a:rPr lang="en-PL" b="1" dirty="0"/>
              <a:t>:</a:t>
            </a:r>
          </a:p>
          <a:p>
            <a:pPr>
              <a:buFont typeface="Wingdings" pitchFamily="2" charset="2"/>
              <a:buChar char="§"/>
            </a:pPr>
            <a:r>
              <a:rPr lang="en-GB" dirty="0"/>
              <a:t>Offline DRL (No interaction with environment).</a:t>
            </a:r>
          </a:p>
          <a:p>
            <a:pPr>
              <a:buFont typeface="Wingdings" pitchFamily="2" charset="2"/>
              <a:buChar char="§"/>
            </a:pPr>
            <a:r>
              <a:rPr lang="en-GB" dirty="0"/>
              <a:t>State representation: four images (Actor, Teammates, Opposition and PCM), tracking data.</a:t>
            </a:r>
          </a:p>
          <a:p>
            <a:pPr>
              <a:buFont typeface="Wingdings" pitchFamily="2" charset="2"/>
              <a:buChar char="§"/>
            </a:pPr>
            <a:r>
              <a:rPr lang="en-GB" dirty="0"/>
              <a:t> Actions [pass, carry, dribble, clear, shot, x, y]. </a:t>
            </a:r>
            <a:r>
              <a:rPr lang="en-GB" dirty="0" err="1"/>
              <a:t>x,y</a:t>
            </a:r>
            <a:r>
              <a:rPr lang="en-GB" dirty="0"/>
              <a:t>-are target location of the performed action.</a:t>
            </a:r>
          </a:p>
          <a:p>
            <a:pPr>
              <a:buFont typeface="Wingdings" pitchFamily="2" charset="2"/>
              <a:buChar char="§"/>
            </a:pPr>
            <a:r>
              <a:rPr lang="en-GB" dirty="0"/>
              <a:t>Reward</a:t>
            </a:r>
          </a:p>
          <a:p>
            <a:pPr marL="0" indent="0">
              <a:buNone/>
            </a:pPr>
            <a:endParaRPr lang="en-GB" dirty="0"/>
          </a:p>
          <a:p>
            <a:pPr>
              <a:buFont typeface="Wingdings" pitchFamily="2" charset="2"/>
              <a:buChar char="§"/>
            </a:pPr>
            <a:r>
              <a:rPr lang="en-GB" dirty="0"/>
              <a:t>Algorithm: Implicit Q-Learning</a:t>
            </a:r>
          </a:p>
          <a:p>
            <a:pPr>
              <a:buFont typeface="Wingdings" pitchFamily="2" charset="2"/>
              <a:buChar char="§"/>
            </a:pPr>
            <a:r>
              <a:rPr lang="en-GB" dirty="0"/>
              <a:t>Images passed through </a:t>
            </a:r>
            <a:r>
              <a:rPr lang="en-GB" dirty="0" err="1"/>
              <a:t>NatureDQN</a:t>
            </a:r>
            <a:r>
              <a:rPr lang="en-GB" dirty="0"/>
              <a:t>-based encoder</a:t>
            </a:r>
          </a:p>
          <a:p>
            <a:pPr>
              <a:buFont typeface="Wingdings" pitchFamily="2" charset="2"/>
              <a:buChar char="§"/>
            </a:pPr>
            <a:endParaRPr lang="en-GB" dirty="0"/>
          </a:p>
        </p:txBody>
      </p:sp>
      <p:pic>
        <p:nvPicPr>
          <p:cNvPr id="4" name="Picture 3">
            <a:extLst>
              <a:ext uri="{FF2B5EF4-FFF2-40B4-BE49-F238E27FC236}">
                <a16:creationId xmlns:a16="http://schemas.microsoft.com/office/drawing/2014/main" id="{C60E7F26-2042-E130-542B-05944E527A09}"/>
              </a:ext>
            </a:extLst>
          </p:cNvPr>
          <p:cNvPicPr>
            <a:picLocks noChangeAspect="1"/>
          </p:cNvPicPr>
          <p:nvPr/>
        </p:nvPicPr>
        <p:blipFill>
          <a:blip r:embed="rId2"/>
          <a:stretch>
            <a:fillRect/>
          </a:stretch>
        </p:blipFill>
        <p:spPr>
          <a:xfrm>
            <a:off x="7837967" y="3901304"/>
            <a:ext cx="3592033" cy="634955"/>
          </a:xfrm>
          <a:prstGeom prst="rect">
            <a:avLst/>
          </a:prstGeom>
        </p:spPr>
      </p:pic>
    </p:spTree>
    <p:extLst>
      <p:ext uri="{BB962C8B-B14F-4D97-AF65-F5344CB8AC3E}">
        <p14:creationId xmlns:p14="http://schemas.microsoft.com/office/powerpoint/2010/main" val="40183893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a:buFont typeface="Wingdings" pitchFamily="2" charset="2"/>
              <a:buChar char="§"/>
            </a:pPr>
            <a:r>
              <a:rPr lang="en-GB" dirty="0"/>
              <a:t>To present how the model works some scenarios were presented. And for some actions DV values were presented.</a:t>
            </a:r>
          </a:p>
          <a:p>
            <a:pPr>
              <a:buFont typeface="Wingdings" pitchFamily="2" charset="2"/>
              <a:buChar char="§"/>
            </a:pPr>
            <a:r>
              <a:rPr lang="en-GB" dirty="0"/>
              <a:t>Then the evaluation players through the season was resented. The average DV was calculated.</a:t>
            </a:r>
          </a:p>
          <a:p>
            <a:pPr>
              <a:buFont typeface="Wingdings" pitchFamily="2" charset="2"/>
              <a:buChar char="§"/>
            </a:pPr>
            <a:r>
              <a:rPr lang="en-GB" dirty="0"/>
              <a:t>Also, teams were sorted by the Average DV and compared to their final league position.</a:t>
            </a:r>
          </a:p>
          <a:p>
            <a:pPr>
              <a:buFont typeface="Wingdings" pitchFamily="2" charset="2"/>
              <a:buChar char="§"/>
            </a:pPr>
            <a:r>
              <a:rPr lang="en-GB" dirty="0"/>
              <a:t>For some teams, the heatmaps for average DV per zone were presented</a:t>
            </a:r>
          </a:p>
          <a:p>
            <a:endParaRPr lang="en-GB" dirty="0"/>
          </a:p>
          <a:p>
            <a:pPr marL="0" indent="0">
              <a:buNone/>
            </a:pPr>
            <a:endParaRPr lang="en-PL" dirty="0"/>
          </a:p>
        </p:txBody>
      </p:sp>
    </p:spTree>
    <p:extLst>
      <p:ext uri="{BB962C8B-B14F-4D97-AF65-F5344CB8AC3E}">
        <p14:creationId xmlns:p14="http://schemas.microsoft.com/office/powerpoint/2010/main" val="4944191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Train the RL model on a dataset that contains the positions of all the on-field players.</a:t>
            </a:r>
          </a:p>
          <a:p>
            <a:pPr algn="just">
              <a:buFont typeface="Wingdings" pitchFamily="2" charset="2"/>
              <a:buChar char="§"/>
            </a:pPr>
            <a:r>
              <a:rPr lang="en-GB" dirty="0"/>
              <a:t>Another aspect that could be taken into account is the velocity of the players when computing the PCM.</a:t>
            </a:r>
          </a:p>
          <a:p>
            <a:pPr algn="just">
              <a:buFont typeface="Wingdings" pitchFamily="2" charset="2"/>
              <a:buChar char="§"/>
            </a:pPr>
            <a:endParaRPr lang="en-GB" dirty="0"/>
          </a:p>
        </p:txBody>
      </p:sp>
    </p:spTree>
    <p:extLst>
      <p:ext uri="{BB962C8B-B14F-4D97-AF65-F5344CB8AC3E}">
        <p14:creationId xmlns:p14="http://schemas.microsoft.com/office/powerpoint/2010/main" val="22606659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Event Recognition in Broadcast Soccer Videos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lnSpcReduction="10000"/>
          </a:bodyPr>
          <a:lstStyle/>
          <a:p>
            <a:pPr marL="0" indent="0" algn="just">
              <a:buNone/>
            </a:pPr>
            <a:r>
              <a:rPr lang="en-PL" b="1" dirty="0"/>
              <a:t>Goal:</a:t>
            </a:r>
          </a:p>
          <a:p>
            <a:pPr algn="just">
              <a:buFont typeface="Wingdings" pitchFamily="2" charset="2"/>
              <a:buChar char="§"/>
            </a:pPr>
            <a:r>
              <a:rPr lang="en-GB" dirty="0"/>
              <a:t>The approach aims at exploiting multiple cues to make a prediction. Specifically, classifier is a linear combination of three classifiers each of them is trained to learn different aspects of the video to make a prediction.</a:t>
            </a:r>
          </a:p>
          <a:p>
            <a:pPr marL="0" indent="0" algn="just">
              <a:buNone/>
            </a:pPr>
            <a:r>
              <a:rPr lang="en-GB" b="1" dirty="0"/>
              <a:t>Data:</a:t>
            </a:r>
          </a:p>
          <a:p>
            <a:pPr algn="just">
              <a:buFont typeface="Wingdings" pitchFamily="2" charset="2"/>
              <a:buChar char="§"/>
            </a:pPr>
            <a:r>
              <a:rPr lang="en-GB" dirty="0"/>
              <a:t>Created dataset for 5 events namely </a:t>
            </a:r>
            <a:r>
              <a:rPr lang="en-GB" dirty="0" err="1"/>
              <a:t>cor-ner</a:t>
            </a:r>
            <a:r>
              <a:rPr lang="en-GB" dirty="0"/>
              <a:t>, dribble, pass, goal and fall.</a:t>
            </a:r>
          </a:p>
        </p:txBody>
      </p:sp>
    </p:spTree>
    <p:extLst>
      <p:ext uri="{BB962C8B-B14F-4D97-AF65-F5344CB8AC3E}">
        <p14:creationId xmlns:p14="http://schemas.microsoft.com/office/powerpoint/2010/main" val="18325327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276447" y="1685131"/>
            <a:ext cx="5971953" cy="5061744"/>
          </a:xfrm>
        </p:spPr>
        <p:txBody>
          <a:bodyPr>
            <a:normAutofit lnSpcReduction="10000"/>
          </a:bodyPr>
          <a:lstStyle/>
          <a:p>
            <a:pPr marL="0" indent="0" algn="just">
              <a:buNone/>
            </a:pPr>
            <a:r>
              <a:rPr lang="en-GB" b="1" dirty="0"/>
              <a:t>Event Recognition Classifier</a:t>
            </a:r>
          </a:p>
          <a:p>
            <a:pPr algn="just">
              <a:buFont typeface="Wingdings" pitchFamily="2" charset="2"/>
              <a:buChar char="§"/>
            </a:pPr>
            <a:r>
              <a:rPr lang="en-GB" dirty="0"/>
              <a:t>Trajectory-pooled deep convolutional descriptor.</a:t>
            </a:r>
          </a:p>
          <a:p>
            <a:pPr algn="just">
              <a:buFont typeface="Wingdings" pitchFamily="2" charset="2"/>
              <a:buChar char="§"/>
            </a:pPr>
            <a:r>
              <a:rPr lang="en-GB" dirty="0"/>
              <a:t>Sum Pooling then Soft-max layer</a:t>
            </a:r>
          </a:p>
          <a:p>
            <a:pPr marL="0" indent="0" algn="just">
              <a:buNone/>
            </a:pPr>
            <a:r>
              <a:rPr lang="en-GB" b="1" dirty="0"/>
              <a:t>View shot Classifier:</a:t>
            </a:r>
            <a:endParaRPr lang="en-GB" dirty="0"/>
          </a:p>
          <a:p>
            <a:pPr algn="just">
              <a:buFont typeface="Wingdings" pitchFamily="2" charset="2"/>
              <a:buChar char="§"/>
            </a:pPr>
            <a:r>
              <a:rPr lang="en-GB" dirty="0"/>
              <a:t>Shot type features: average colour of each channel, average size of the players, and the ratio of play-field region to non play-field region.</a:t>
            </a:r>
          </a:p>
          <a:p>
            <a:pPr algn="just">
              <a:buFont typeface="Wingdings" pitchFamily="2" charset="2"/>
              <a:buChar char="§"/>
            </a:pPr>
            <a:r>
              <a:rPr lang="en-GB" dirty="0"/>
              <a:t>SVM classifier for view type</a:t>
            </a:r>
          </a:p>
          <a:p>
            <a:pPr algn="just">
              <a:buFont typeface="Wingdings" pitchFamily="2" charset="2"/>
              <a:buChar char="§"/>
            </a:pPr>
            <a:r>
              <a:rPr lang="en-GB" dirty="0"/>
              <a:t> Naïve Bayes classifier for events</a:t>
            </a:r>
          </a:p>
          <a:p>
            <a:pPr algn="just">
              <a:buFont typeface="Wingdings" pitchFamily="2" charset="2"/>
              <a:buChar char="§"/>
            </a:pPr>
            <a:endParaRPr lang="en-GB" dirty="0"/>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381750"/>
          </a:xfrm>
        </p:spPr>
        <p:txBody>
          <a:bodyPr>
            <a:normAutofit lnSpcReduction="10000"/>
          </a:bodyPr>
          <a:lstStyle/>
          <a:p>
            <a:pPr marL="0" indent="0" algn="just">
              <a:buNone/>
            </a:pPr>
            <a:r>
              <a:rPr lang="en-GB" b="1" dirty="0"/>
              <a:t>Camera-position Classifier:</a:t>
            </a:r>
            <a:endParaRPr lang="en-GB" dirty="0"/>
          </a:p>
          <a:p>
            <a:pPr algn="just">
              <a:buFont typeface="Wingdings" pitchFamily="2" charset="2"/>
              <a:buChar char="§"/>
            </a:pPr>
            <a:r>
              <a:rPr lang="en-GB" dirty="0"/>
              <a:t>Given a video clip identify the playground region and predict the event </a:t>
            </a:r>
          </a:p>
          <a:p>
            <a:pPr algn="just">
              <a:buFont typeface="Wingdings" pitchFamily="2" charset="2"/>
              <a:buChar char="§"/>
            </a:pPr>
            <a:r>
              <a:rPr lang="en-GB" dirty="0"/>
              <a:t>Use simple edge based features and formulate the registration problem as nearest neighbour search to the closest edge map in a precomputed dictionary</a:t>
            </a:r>
          </a:p>
          <a:p>
            <a:pPr>
              <a:buFont typeface="Wingdings" pitchFamily="2" charset="2"/>
              <a:buChar char="§"/>
            </a:pPr>
            <a:r>
              <a:rPr lang="en-GB" dirty="0"/>
              <a:t>For event prediction using the playground region, divide the entire ground into 6 bins </a:t>
            </a:r>
          </a:p>
          <a:p>
            <a:pPr>
              <a:buFont typeface="Wingdings" pitchFamily="2" charset="2"/>
              <a:buChar char="§"/>
            </a:pPr>
            <a:r>
              <a:rPr lang="en-GB" dirty="0"/>
              <a:t>Estimate the distribution of each event given all possible bin features using naïve Bayes classifier.</a:t>
            </a:r>
          </a:p>
          <a:p>
            <a:pPr>
              <a:buFont typeface="Wingdings" pitchFamily="2" charset="2"/>
              <a:buChar char="§"/>
            </a:pPr>
            <a:endParaRPr lang="en-GB" dirty="0"/>
          </a:p>
        </p:txBody>
      </p:sp>
    </p:spTree>
    <p:extLst>
      <p:ext uri="{BB962C8B-B14F-4D97-AF65-F5344CB8AC3E}">
        <p14:creationId xmlns:p14="http://schemas.microsoft.com/office/powerpoint/2010/main" val="3759916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marL="0" indent="0">
              <a:buNone/>
            </a:pPr>
            <a:endParaRPr lang="en-GB" dirty="0"/>
          </a:p>
          <a:p>
            <a:pPr marL="0" indent="0">
              <a:buNone/>
            </a:pPr>
            <a:endParaRPr lang="en-PL" dirty="0"/>
          </a:p>
        </p:txBody>
      </p:sp>
      <p:pic>
        <p:nvPicPr>
          <p:cNvPr id="3" name="Picture 2">
            <a:extLst>
              <a:ext uri="{FF2B5EF4-FFF2-40B4-BE49-F238E27FC236}">
                <a16:creationId xmlns:a16="http://schemas.microsoft.com/office/drawing/2014/main" id="{9CB007FA-5AA2-F053-BB4A-B6516117D162}"/>
              </a:ext>
            </a:extLst>
          </p:cNvPr>
          <p:cNvPicPr>
            <a:picLocks noChangeAspect="1"/>
          </p:cNvPicPr>
          <p:nvPr/>
        </p:nvPicPr>
        <p:blipFill>
          <a:blip r:embed="rId2"/>
          <a:stretch>
            <a:fillRect/>
          </a:stretch>
        </p:blipFill>
        <p:spPr>
          <a:xfrm>
            <a:off x="963476" y="1690688"/>
            <a:ext cx="10265047" cy="4422111"/>
          </a:xfrm>
          <a:prstGeom prst="rect">
            <a:avLst/>
          </a:prstGeom>
        </p:spPr>
      </p:pic>
    </p:spTree>
    <p:extLst>
      <p:ext uri="{BB962C8B-B14F-4D97-AF65-F5344CB8AC3E}">
        <p14:creationId xmlns:p14="http://schemas.microsoft.com/office/powerpoint/2010/main" val="2113752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Train the RL model on a dataset that contains the positions of all the on-field players.</a:t>
            </a:r>
          </a:p>
          <a:p>
            <a:pPr algn="just">
              <a:buFont typeface="Wingdings" pitchFamily="2" charset="2"/>
              <a:buChar char="§"/>
            </a:pPr>
            <a:r>
              <a:rPr lang="en-GB" dirty="0"/>
              <a:t>Another aspect that could be taken into account is the velocity of the players when computing the PCM.</a:t>
            </a:r>
          </a:p>
          <a:p>
            <a:pPr algn="just">
              <a:buFont typeface="Wingdings" pitchFamily="2" charset="2"/>
              <a:buChar char="§"/>
            </a:pPr>
            <a:endParaRPr lang="en-GB" dirty="0"/>
          </a:p>
        </p:txBody>
      </p:sp>
    </p:spTree>
    <p:extLst>
      <p:ext uri="{BB962C8B-B14F-4D97-AF65-F5344CB8AC3E}">
        <p14:creationId xmlns:p14="http://schemas.microsoft.com/office/powerpoint/2010/main" val="728697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Data-driven detection of counterpressing in professional football - Results</a:t>
            </a:r>
            <a:endParaRPr lang="en-PL" b="1" dirty="0"/>
          </a:p>
        </p:txBody>
      </p:sp>
      <p:pic>
        <p:nvPicPr>
          <p:cNvPr id="4" name="Content Placeholder 3" descr="A table with numbers and text&#10;&#10;Description automatically generated">
            <a:extLst>
              <a:ext uri="{FF2B5EF4-FFF2-40B4-BE49-F238E27FC236}">
                <a16:creationId xmlns:a16="http://schemas.microsoft.com/office/drawing/2014/main" id="{32E5C1E9-EC90-63F1-FF03-040418B0783D}"/>
              </a:ext>
            </a:extLst>
          </p:cNvPr>
          <p:cNvPicPr>
            <a:picLocks noGrp="1" noChangeAspect="1"/>
          </p:cNvPicPr>
          <p:nvPr>
            <p:ph idx="1"/>
          </p:nvPr>
        </p:nvPicPr>
        <p:blipFill>
          <a:blip r:embed="rId2"/>
          <a:stretch>
            <a:fillRect/>
          </a:stretch>
        </p:blipFill>
        <p:spPr>
          <a:xfrm>
            <a:off x="838200" y="1961707"/>
            <a:ext cx="10515600" cy="1467293"/>
          </a:xfrm>
          <a:prstGeom prst="rect">
            <a:avLst/>
          </a:prstGeom>
        </p:spPr>
      </p:pic>
      <p:pic>
        <p:nvPicPr>
          <p:cNvPr id="1026" name="Picture 2" descr="Fig. 2">
            <a:extLst>
              <a:ext uri="{FF2B5EF4-FFF2-40B4-BE49-F238E27FC236}">
                <a16:creationId xmlns:a16="http://schemas.microsoft.com/office/drawing/2014/main" id="{D215B52E-36BA-B22B-C605-5FEE40B0AC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0781" y="3700019"/>
            <a:ext cx="5890437" cy="2891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5697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fontScale="90000"/>
          </a:bodyPr>
          <a:lstStyle/>
          <a:p>
            <a:r>
              <a:rPr lang="en-GB" b="1" dirty="0"/>
              <a:t>Deep Reinforcement Learning meets Graph Neural Networks: exploring a routing optimization use case</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Goal:</a:t>
            </a:r>
          </a:p>
          <a:p>
            <a:pPr algn="just">
              <a:buFont typeface="Wingdings" pitchFamily="2" charset="2"/>
              <a:buChar char="§"/>
            </a:pPr>
            <a:r>
              <a:rPr lang="en-GB" dirty="0"/>
              <a:t>State-of-art DRL-based networking lacks to learn and </a:t>
            </a:r>
            <a:r>
              <a:rPr lang="en-GB" dirty="0" err="1"/>
              <a:t>generlalize</a:t>
            </a:r>
            <a:r>
              <a:rPr lang="en-GB" dirty="0"/>
              <a:t> over arbitrary network topologies. GNNs aim to solve that issue. Ultimate goal is to find the optimize routing for given traffic network. </a:t>
            </a:r>
          </a:p>
        </p:txBody>
      </p:sp>
    </p:spTree>
    <p:extLst>
      <p:ext uri="{BB962C8B-B14F-4D97-AF65-F5344CB8AC3E}">
        <p14:creationId xmlns:p14="http://schemas.microsoft.com/office/powerpoint/2010/main" val="26273418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276447" y="1685131"/>
            <a:ext cx="5971953" cy="5061744"/>
          </a:xfrm>
        </p:spPr>
        <p:txBody>
          <a:bodyPr anchor="ctr">
            <a:normAutofit/>
          </a:bodyPr>
          <a:lstStyle/>
          <a:p>
            <a:pPr marL="0" indent="0" algn="just">
              <a:buNone/>
            </a:pPr>
            <a:r>
              <a:rPr lang="en-GB" b="1" dirty="0"/>
              <a:t>GNN Architecture</a:t>
            </a:r>
          </a:p>
          <a:p>
            <a:pPr algn="just">
              <a:buFont typeface="Wingdings" pitchFamily="2" charset="2"/>
              <a:buChar char="§"/>
            </a:pPr>
            <a:r>
              <a:rPr lang="en-GB" dirty="0"/>
              <a:t>GNN is based on the Message Passing Neural Network model.</a:t>
            </a:r>
          </a:p>
          <a:p>
            <a:pPr algn="just">
              <a:buFont typeface="Wingdings" pitchFamily="2" charset="2"/>
              <a:buChar char="§"/>
            </a:pPr>
            <a:endParaRPr lang="en-GB" dirty="0"/>
          </a:p>
          <a:p>
            <a:pPr algn="just">
              <a:buFont typeface="Wingdings" pitchFamily="2" charset="2"/>
              <a:buChar char="§"/>
            </a:pPr>
            <a:r>
              <a:rPr lang="en-GB" dirty="0"/>
              <a:t>Messages are pushed through RNNs.(GRU as they deal with vanishing gradients)</a:t>
            </a:r>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381750"/>
          </a:xfrm>
        </p:spPr>
        <p:txBody>
          <a:bodyPr>
            <a:normAutofit/>
          </a:bodyPr>
          <a:lstStyle/>
          <a:p>
            <a:pPr marL="0" indent="0" algn="just">
              <a:buNone/>
            </a:pPr>
            <a:r>
              <a:rPr lang="en-GB" b="1" dirty="0"/>
              <a:t>RL model:</a:t>
            </a:r>
          </a:p>
          <a:p>
            <a:pPr algn="just">
              <a:buFont typeface="Wingdings" pitchFamily="2" charset="2"/>
              <a:buChar char="§"/>
            </a:pPr>
            <a:r>
              <a:rPr lang="en-GB" dirty="0"/>
              <a:t>Agent makes routing decisions (located in control plane) at the electrical domain over a logical topology.</a:t>
            </a:r>
          </a:p>
          <a:p>
            <a:pPr algn="just">
              <a:buFont typeface="Wingdings" pitchFamily="2" charset="2"/>
              <a:buChar char="§"/>
            </a:pPr>
            <a:r>
              <a:rPr lang="en-GB" dirty="0"/>
              <a:t>ROADM is the nodes and edges are predefined </a:t>
            </a:r>
            <a:r>
              <a:rPr lang="en-GB" dirty="0" err="1"/>
              <a:t>lightpaths</a:t>
            </a:r>
            <a:r>
              <a:rPr lang="en-GB" dirty="0"/>
              <a:t> connecting them.</a:t>
            </a:r>
          </a:p>
          <a:p>
            <a:pPr algn="just">
              <a:buFont typeface="Wingdings" pitchFamily="2" charset="2"/>
              <a:buChar char="§"/>
            </a:pPr>
            <a:r>
              <a:rPr lang="en-GB" dirty="0"/>
              <a:t>We have high-dimensional action space as there might be multiple source-destination combinations. Therefore actions were represented in the form of graphs.</a:t>
            </a:r>
          </a:p>
          <a:p>
            <a:pPr marL="0" indent="0">
              <a:buNone/>
            </a:pPr>
            <a:endParaRPr lang="en-GB" dirty="0"/>
          </a:p>
        </p:txBody>
      </p:sp>
    </p:spTree>
    <p:extLst>
      <p:ext uri="{BB962C8B-B14F-4D97-AF65-F5344CB8AC3E}">
        <p14:creationId xmlns:p14="http://schemas.microsoft.com/office/powerpoint/2010/main" val="33822856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marL="0" indent="0">
              <a:buNone/>
            </a:pPr>
            <a:r>
              <a:rPr lang="en-GB" dirty="0"/>
              <a:t>In general they had better performance than state of the art DRL. However, for some cases the performance was so low and because it is hard to examine the whole procedure the computer networks seems to perform better.</a:t>
            </a:r>
            <a:endParaRPr lang="en-PL" dirty="0"/>
          </a:p>
        </p:txBody>
      </p:sp>
    </p:spTree>
    <p:extLst>
      <p:ext uri="{BB962C8B-B14F-4D97-AF65-F5344CB8AC3E}">
        <p14:creationId xmlns:p14="http://schemas.microsoft.com/office/powerpoint/2010/main" val="30450154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Graph representations for the analysis of multi-agent spatiotemporal sports data</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lnSpcReduction="10000"/>
          </a:bodyPr>
          <a:lstStyle/>
          <a:p>
            <a:pPr marL="0" indent="0" algn="just">
              <a:buNone/>
            </a:pPr>
            <a:r>
              <a:rPr lang="en-PL" b="1" dirty="0"/>
              <a:t>Goal:</a:t>
            </a:r>
          </a:p>
          <a:p>
            <a:pPr algn="just">
              <a:buFont typeface="Wingdings" pitchFamily="2" charset="2"/>
              <a:buChar char="§"/>
            </a:pPr>
            <a:r>
              <a:rPr lang="en-GB" dirty="0"/>
              <a:t>Propose Tactical Graph Networks (</a:t>
            </a:r>
            <a:r>
              <a:rPr lang="en-GB" dirty="0" err="1"/>
              <a:t>TGNets</a:t>
            </a:r>
            <a:r>
              <a:rPr lang="en-GB" dirty="0"/>
              <a:t>), a light-weight, hybrid machine learning architecture sensitive to player interactions. The method is evaluated with an extensive ablation study and the first comprehensive state of the art comparison between standard feature, state vector, and image-based methods on the same dataset. Experiments were conducted using real-world football data containing short sequences of defensive play labelled according to the outcome of ball winning attempts.</a:t>
            </a:r>
          </a:p>
        </p:txBody>
      </p:sp>
    </p:spTree>
    <p:extLst>
      <p:ext uri="{BB962C8B-B14F-4D97-AF65-F5344CB8AC3E}">
        <p14:creationId xmlns:p14="http://schemas.microsoft.com/office/powerpoint/2010/main" val="8034531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276447" y="1685131"/>
            <a:ext cx="5971953" cy="5061744"/>
          </a:xfrm>
        </p:spPr>
        <p:txBody>
          <a:bodyPr>
            <a:normAutofit lnSpcReduction="10000"/>
          </a:bodyPr>
          <a:lstStyle/>
          <a:p>
            <a:pPr marL="0" indent="0" algn="just">
              <a:buNone/>
            </a:pPr>
            <a:r>
              <a:rPr lang="en-GB" b="1" dirty="0"/>
              <a:t>Data</a:t>
            </a:r>
          </a:p>
          <a:p>
            <a:pPr algn="just">
              <a:buFont typeface="Wingdings" pitchFamily="2" charset="2"/>
              <a:buChar char="§"/>
            </a:pPr>
            <a:r>
              <a:rPr lang="en-GB" dirty="0"/>
              <a:t>Spatiotemporal data was acquired with a camera-based tracking system from 34 international top-flight games played between 2018 and 2019 with a sampling frequency of 25Hz or 30Hz. Sum Pooling then Soft-max layer</a:t>
            </a:r>
          </a:p>
          <a:p>
            <a:pPr marL="0" indent="0" algn="just">
              <a:buNone/>
            </a:pPr>
            <a:r>
              <a:rPr lang="en-GB" b="1" dirty="0"/>
              <a:t>Classification:</a:t>
            </a:r>
          </a:p>
          <a:p>
            <a:pPr algn="just">
              <a:buFont typeface="Wingdings" pitchFamily="2" charset="2"/>
              <a:buChar char="§"/>
            </a:pPr>
            <a:r>
              <a:rPr lang="en-GB" dirty="0"/>
              <a:t>The task then is to classify short sample sequences as successful (possession win) or unsuccessful (no possession win) from the defending team’s perspective.</a:t>
            </a:r>
          </a:p>
        </p:txBody>
      </p:sp>
      <p:sp>
        <p:nvSpPr>
          <p:cNvPr id="5" name="Content Placeholder 4">
            <a:extLst>
              <a:ext uri="{FF2B5EF4-FFF2-40B4-BE49-F238E27FC236}">
                <a16:creationId xmlns:a16="http://schemas.microsoft.com/office/drawing/2014/main" id="{2C2CC342-6A5A-9D1B-FD4C-78459E699491}"/>
              </a:ext>
            </a:extLst>
          </p:cNvPr>
          <p:cNvSpPr>
            <a:spLocks noGrp="1"/>
          </p:cNvSpPr>
          <p:nvPr>
            <p:ph sz="half" idx="2"/>
          </p:nvPr>
        </p:nvSpPr>
        <p:spPr>
          <a:xfrm>
            <a:off x="6248400" y="365125"/>
            <a:ext cx="5181600" cy="6127750"/>
          </a:xfrm>
        </p:spPr>
        <p:txBody>
          <a:bodyPr anchor="t">
            <a:normAutofit lnSpcReduction="10000"/>
          </a:bodyPr>
          <a:lstStyle/>
          <a:p>
            <a:pPr marL="0" indent="0" algn="just">
              <a:buNone/>
            </a:pPr>
            <a:r>
              <a:rPr lang="en-GB" b="1" dirty="0"/>
              <a:t>States (different combination): </a:t>
            </a:r>
          </a:p>
          <a:p>
            <a:pPr algn="just">
              <a:buFont typeface="Wingdings" pitchFamily="2" charset="2"/>
              <a:buChar char="§"/>
            </a:pPr>
            <a:r>
              <a:rPr lang="en-GB" dirty="0"/>
              <a:t>X-Coordinate, Y-Coordinate, Team Affiliation, Distance to Ball, Speed, Acceleration, Distance to Centroid Space, Control Angle to Ball, Distance to Goal A, Distance to Goal B, Angle to Goal A, Angle to Goal B,</a:t>
            </a:r>
          </a:p>
          <a:p>
            <a:pPr marL="0" indent="0" algn="just">
              <a:buNone/>
            </a:pPr>
            <a:r>
              <a:rPr lang="en-GB" b="1" dirty="0"/>
              <a:t>Edge features:</a:t>
            </a:r>
          </a:p>
          <a:p>
            <a:pPr algn="just">
              <a:buFont typeface="Wingdings" pitchFamily="2" charset="2"/>
              <a:buChar char="§"/>
            </a:pPr>
            <a:r>
              <a:rPr lang="en-GB" dirty="0"/>
              <a:t>RF1 - dynamic interaction between players (player-to-player distances)</a:t>
            </a:r>
          </a:p>
        </p:txBody>
      </p:sp>
    </p:spTree>
    <p:extLst>
      <p:ext uri="{BB962C8B-B14F-4D97-AF65-F5344CB8AC3E}">
        <p14:creationId xmlns:p14="http://schemas.microsoft.com/office/powerpoint/2010/main" val="11577465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8935D-07FB-75E4-8B3C-A3AA178A197B}"/>
              </a:ext>
            </a:extLst>
          </p:cNvPr>
          <p:cNvSpPr>
            <a:spLocks noGrp="1"/>
          </p:cNvSpPr>
          <p:nvPr>
            <p:ph type="title"/>
          </p:nvPr>
        </p:nvSpPr>
        <p:spPr/>
        <p:txBody>
          <a:bodyPr/>
          <a:lstStyle/>
          <a:p>
            <a:r>
              <a:rPr lang="en-PL" b="1" dirty="0"/>
              <a:t>Architecture</a:t>
            </a:r>
          </a:p>
        </p:txBody>
      </p:sp>
      <p:pic>
        <p:nvPicPr>
          <p:cNvPr id="3" name="Picture 2" descr="A diagram of a face&#10;&#10;Description automatically generated">
            <a:extLst>
              <a:ext uri="{FF2B5EF4-FFF2-40B4-BE49-F238E27FC236}">
                <a16:creationId xmlns:a16="http://schemas.microsoft.com/office/drawing/2014/main" id="{2333B598-F200-2370-D784-FC58385D500D}"/>
              </a:ext>
            </a:extLst>
          </p:cNvPr>
          <p:cNvPicPr>
            <a:picLocks noChangeAspect="1"/>
          </p:cNvPicPr>
          <p:nvPr/>
        </p:nvPicPr>
        <p:blipFill>
          <a:blip r:embed="rId2"/>
          <a:stretch>
            <a:fillRect/>
          </a:stretch>
        </p:blipFill>
        <p:spPr>
          <a:xfrm>
            <a:off x="439514" y="2378073"/>
            <a:ext cx="11312971" cy="3180515"/>
          </a:xfrm>
          <a:prstGeom prst="rect">
            <a:avLst/>
          </a:prstGeom>
        </p:spPr>
      </p:pic>
    </p:spTree>
    <p:extLst>
      <p:ext uri="{BB962C8B-B14F-4D97-AF65-F5344CB8AC3E}">
        <p14:creationId xmlns:p14="http://schemas.microsoft.com/office/powerpoint/2010/main" val="21980887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marL="0" indent="0">
              <a:buNone/>
            </a:pPr>
            <a:endParaRPr lang="en-GB"/>
          </a:p>
          <a:p>
            <a:pPr marL="0" indent="0">
              <a:buNone/>
            </a:pPr>
            <a:endParaRPr lang="en-PL" dirty="0"/>
          </a:p>
        </p:txBody>
      </p:sp>
      <p:pic>
        <p:nvPicPr>
          <p:cNvPr id="5" name="Picture 4" descr="A table with numbers and text&#10;&#10;Description automatically generated">
            <a:extLst>
              <a:ext uri="{FF2B5EF4-FFF2-40B4-BE49-F238E27FC236}">
                <a16:creationId xmlns:a16="http://schemas.microsoft.com/office/drawing/2014/main" id="{0B245BB5-E319-BD67-B128-5E1D89E063C1}"/>
              </a:ext>
            </a:extLst>
          </p:cNvPr>
          <p:cNvPicPr>
            <a:picLocks noChangeAspect="1"/>
          </p:cNvPicPr>
          <p:nvPr/>
        </p:nvPicPr>
        <p:blipFill>
          <a:blip r:embed="rId2"/>
          <a:stretch>
            <a:fillRect/>
          </a:stretch>
        </p:blipFill>
        <p:spPr>
          <a:xfrm>
            <a:off x="667412" y="2620503"/>
            <a:ext cx="10857175" cy="2761581"/>
          </a:xfrm>
          <a:prstGeom prst="rect">
            <a:avLst/>
          </a:prstGeom>
        </p:spPr>
      </p:pic>
    </p:spTree>
    <p:extLst>
      <p:ext uri="{BB962C8B-B14F-4D97-AF65-F5344CB8AC3E}">
        <p14:creationId xmlns:p14="http://schemas.microsoft.com/office/powerpoint/2010/main" val="37388401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r>
              <a:rPr lang="en-GB" dirty="0"/>
              <a:t>Use this approach for multi classification problem.</a:t>
            </a:r>
          </a:p>
          <a:p>
            <a:pPr algn="just">
              <a:buFont typeface="Wingdings" pitchFamily="2" charset="2"/>
              <a:buChar char="§"/>
            </a:pPr>
            <a:r>
              <a:rPr lang="en-GB" dirty="0"/>
              <a:t>Use raw tracking data not camera-based one.</a:t>
            </a:r>
          </a:p>
          <a:p>
            <a:pPr algn="just">
              <a:buFont typeface="Wingdings" pitchFamily="2" charset="2"/>
              <a:buChar char="§"/>
            </a:pPr>
            <a:endParaRPr lang="en-GB" dirty="0"/>
          </a:p>
        </p:txBody>
      </p:sp>
    </p:spTree>
    <p:extLst>
      <p:ext uri="{BB962C8B-B14F-4D97-AF65-F5344CB8AC3E}">
        <p14:creationId xmlns:p14="http://schemas.microsoft.com/office/powerpoint/2010/main" val="26884281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fontScale="90000"/>
          </a:bodyPr>
          <a:lstStyle/>
          <a:p>
            <a:r>
              <a:rPr lang="en-GB" b="1" dirty="0" err="1"/>
              <a:t>PyTorch</a:t>
            </a:r>
            <a:r>
              <a:rPr lang="en-GB" b="1" dirty="0"/>
              <a:t> Geometric Temporal: Spatiotemporal Signal Processing with Neural Machine Learning Models</a:t>
            </a:r>
            <a:endParaRPr lang="en-PL" b="1" dirty="0"/>
          </a:p>
        </p:txBody>
      </p:sp>
      <p:pic>
        <p:nvPicPr>
          <p:cNvPr id="6" name="Content Placeholder 5">
            <a:extLst>
              <a:ext uri="{FF2B5EF4-FFF2-40B4-BE49-F238E27FC236}">
                <a16:creationId xmlns:a16="http://schemas.microsoft.com/office/drawing/2014/main" id="{3E89E236-2825-96E9-90C5-5C32AE31D680}"/>
              </a:ext>
            </a:extLst>
          </p:cNvPr>
          <p:cNvPicPr>
            <a:picLocks noGrp="1" noChangeAspect="1"/>
          </p:cNvPicPr>
          <p:nvPr>
            <p:ph idx="1"/>
          </p:nvPr>
        </p:nvPicPr>
        <p:blipFill>
          <a:blip r:embed="rId2"/>
          <a:stretch>
            <a:fillRect/>
          </a:stretch>
        </p:blipFill>
        <p:spPr>
          <a:xfrm>
            <a:off x="4684132" y="1753436"/>
            <a:ext cx="4604248" cy="4859064"/>
          </a:xfrm>
          <a:prstGeom prst="rect">
            <a:avLst/>
          </a:prstGeom>
        </p:spPr>
      </p:pic>
    </p:spTree>
    <p:extLst>
      <p:ext uri="{BB962C8B-B14F-4D97-AF65-F5344CB8AC3E}">
        <p14:creationId xmlns:p14="http://schemas.microsoft.com/office/powerpoint/2010/main" val="39560653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Diverse Generation for Multi-agent Sports Games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Goal:</a:t>
            </a:r>
          </a:p>
          <a:p>
            <a:pPr algn="just">
              <a:buFont typeface="Wingdings" pitchFamily="2" charset="2"/>
              <a:buChar char="§"/>
            </a:pPr>
            <a:r>
              <a:rPr lang="en-GB" dirty="0"/>
              <a:t> They propose an improved generative model for multi-player sports data. They are focusing on data collected from basketball and football games. They try to predict players trajectories.</a:t>
            </a:r>
          </a:p>
        </p:txBody>
      </p:sp>
    </p:spTree>
    <p:extLst>
      <p:ext uri="{BB962C8B-B14F-4D97-AF65-F5344CB8AC3E}">
        <p14:creationId xmlns:p14="http://schemas.microsoft.com/office/powerpoint/2010/main" val="2969625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Data-driven detection of counterpressing in professional football - 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normAutofit/>
          </a:bodyPr>
          <a:lstStyle/>
          <a:p>
            <a:pPr algn="just">
              <a:buFont typeface="Wingdings" pitchFamily="2" charset="2"/>
              <a:buChar char="§"/>
            </a:pPr>
            <a:endParaRPr lang="en-GB" dirty="0"/>
          </a:p>
          <a:p>
            <a:pPr algn="just">
              <a:buFont typeface="Wingdings" pitchFamily="2" charset="2"/>
              <a:buChar char="§"/>
            </a:pPr>
            <a:r>
              <a:rPr lang="en-GB" dirty="0"/>
              <a:t>Low inter-</a:t>
            </a:r>
            <a:r>
              <a:rPr lang="en-GB" dirty="0" err="1"/>
              <a:t>labeler</a:t>
            </a:r>
            <a:r>
              <a:rPr lang="en-GB" dirty="0"/>
              <a:t> reliability (82.1%) using labelling-support methods.</a:t>
            </a:r>
          </a:p>
          <a:p>
            <a:pPr marL="0" indent="0" algn="just">
              <a:buNone/>
            </a:pPr>
            <a:endParaRPr lang="en-GB" dirty="0"/>
          </a:p>
          <a:p>
            <a:pPr algn="just">
              <a:buFont typeface="Wingdings" pitchFamily="2" charset="2"/>
              <a:buChar char="§"/>
            </a:pPr>
            <a:r>
              <a:rPr lang="en-GB" dirty="0"/>
              <a:t>Consider using continuous features, or even the raw positional data of all players instead of features at discrete time points.</a:t>
            </a:r>
          </a:p>
          <a:p>
            <a:pPr marL="0" indent="0" algn="just">
              <a:buNone/>
            </a:pPr>
            <a:endParaRPr lang="en-GB" dirty="0"/>
          </a:p>
          <a:p>
            <a:pPr algn="just">
              <a:buFont typeface="Wingdings" pitchFamily="2" charset="2"/>
              <a:buChar char="§"/>
            </a:pPr>
            <a:r>
              <a:rPr lang="en-GB" dirty="0"/>
              <a:t>Comparing their risk-reward structure to counterpressing situations, could lead to crucial insights by evaluating a teams’ decision to counterpressing versus falling back objectively</a:t>
            </a:r>
            <a:endParaRPr lang="en-PL" dirty="0"/>
          </a:p>
        </p:txBody>
      </p:sp>
    </p:spTree>
    <p:extLst>
      <p:ext uri="{BB962C8B-B14F-4D97-AF65-F5344CB8AC3E}">
        <p14:creationId xmlns:p14="http://schemas.microsoft.com/office/powerpoint/2010/main" val="2714732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Methodology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276447" y="1685131"/>
            <a:ext cx="4295553" cy="5061744"/>
          </a:xfrm>
        </p:spPr>
        <p:txBody>
          <a:bodyPr>
            <a:normAutofit/>
          </a:bodyPr>
          <a:lstStyle/>
          <a:p>
            <a:pPr marL="0" indent="0" algn="just">
              <a:buNone/>
            </a:pPr>
            <a:r>
              <a:rPr lang="en-GB" b="1" dirty="0"/>
              <a:t>VRNNs (types of variables):</a:t>
            </a:r>
          </a:p>
          <a:p>
            <a:pPr algn="just">
              <a:buFont typeface="Wingdings" pitchFamily="2" charset="2"/>
              <a:buChar char="§"/>
            </a:pPr>
            <a:r>
              <a:rPr lang="en-GB" dirty="0"/>
              <a:t>the observed output </a:t>
            </a:r>
            <a:r>
              <a:rPr lang="en-GB" dirty="0" err="1"/>
              <a:t>xt</a:t>
            </a:r>
            <a:r>
              <a:rPr lang="en-GB" dirty="0"/>
              <a:t> = xt1:K , </a:t>
            </a:r>
          </a:p>
          <a:p>
            <a:pPr algn="just">
              <a:buFont typeface="Wingdings" pitchFamily="2" charset="2"/>
              <a:buChar char="§"/>
            </a:pPr>
            <a:r>
              <a:rPr lang="en-GB" dirty="0"/>
              <a:t>the stochastic variational auto- encoder (VAE) state </a:t>
            </a:r>
            <a:r>
              <a:rPr lang="en-GB" dirty="0" err="1"/>
              <a:t>zt</a:t>
            </a:r>
            <a:r>
              <a:rPr lang="en-GB" dirty="0"/>
              <a:t> = zt1:K , </a:t>
            </a:r>
          </a:p>
          <a:p>
            <a:pPr algn="just">
              <a:buFont typeface="Wingdings" pitchFamily="2" charset="2"/>
              <a:buChar char="§"/>
            </a:pPr>
            <a:r>
              <a:rPr lang="en-GB" dirty="0"/>
              <a:t>the deterministic RNN hidden state </a:t>
            </a:r>
            <a:r>
              <a:rPr lang="en-GB" dirty="0" err="1"/>
              <a:t>ht</a:t>
            </a:r>
            <a:r>
              <a:rPr lang="en-GB" dirty="0"/>
              <a:t> = ht1:K </a:t>
            </a:r>
          </a:p>
        </p:txBody>
      </p:sp>
      <p:pic>
        <p:nvPicPr>
          <p:cNvPr id="7" name="Content Placeholder 6">
            <a:extLst>
              <a:ext uri="{FF2B5EF4-FFF2-40B4-BE49-F238E27FC236}">
                <a16:creationId xmlns:a16="http://schemas.microsoft.com/office/drawing/2014/main" id="{1FEEB195-873D-2E11-6BCE-13ADA7D5A3CF}"/>
              </a:ext>
            </a:extLst>
          </p:cNvPr>
          <p:cNvPicPr>
            <a:picLocks noGrp="1" noChangeAspect="1"/>
          </p:cNvPicPr>
          <p:nvPr>
            <p:ph sz="half" idx="2"/>
          </p:nvPr>
        </p:nvPicPr>
        <p:blipFill>
          <a:blip r:embed="rId2"/>
          <a:stretch>
            <a:fillRect/>
          </a:stretch>
        </p:blipFill>
        <p:spPr>
          <a:xfrm>
            <a:off x="5358063" y="2093246"/>
            <a:ext cx="6420853" cy="3595678"/>
          </a:xfrm>
          <a:prstGeom prst="rect">
            <a:avLst/>
          </a:prstGeom>
        </p:spPr>
      </p:pic>
      <p:sp>
        <p:nvSpPr>
          <p:cNvPr id="8" name="TextBox 7">
            <a:extLst>
              <a:ext uri="{FF2B5EF4-FFF2-40B4-BE49-F238E27FC236}">
                <a16:creationId xmlns:a16="http://schemas.microsoft.com/office/drawing/2014/main" id="{5F5B189E-AD35-95BC-59F1-317D2AC2C4DF}"/>
              </a:ext>
            </a:extLst>
          </p:cNvPr>
          <p:cNvSpPr txBox="1"/>
          <p:nvPr/>
        </p:nvSpPr>
        <p:spPr>
          <a:xfrm>
            <a:off x="6096000" y="1423521"/>
            <a:ext cx="5173579" cy="523220"/>
          </a:xfrm>
          <a:prstGeom prst="rect">
            <a:avLst/>
          </a:prstGeom>
          <a:noFill/>
        </p:spPr>
        <p:txBody>
          <a:bodyPr wrap="square" rtlCol="0">
            <a:spAutoFit/>
          </a:bodyPr>
          <a:lstStyle/>
          <a:p>
            <a:r>
              <a:rPr lang="en-PL" sz="2800" b="1" dirty="0"/>
              <a:t>Graph</a:t>
            </a:r>
            <a:r>
              <a:rPr lang="en-PL" b="1" dirty="0"/>
              <a:t> </a:t>
            </a:r>
            <a:r>
              <a:rPr lang="en-PL" sz="2800" b="1" dirty="0"/>
              <a:t>VRNNs</a:t>
            </a:r>
          </a:p>
        </p:txBody>
      </p:sp>
    </p:spTree>
    <p:extLst>
      <p:ext uri="{BB962C8B-B14F-4D97-AF65-F5344CB8AC3E}">
        <p14:creationId xmlns:p14="http://schemas.microsoft.com/office/powerpoint/2010/main" val="20566084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a:t>Results</a:t>
            </a:r>
            <a:endParaRPr lang="en-PL" b="1" dirty="0"/>
          </a:p>
        </p:txBody>
      </p:sp>
      <p:sp>
        <p:nvSpPr>
          <p:cNvPr id="4" name="Content Placeholder 3">
            <a:extLst>
              <a:ext uri="{FF2B5EF4-FFF2-40B4-BE49-F238E27FC236}">
                <a16:creationId xmlns:a16="http://schemas.microsoft.com/office/drawing/2014/main" id="{B86BA539-050E-2997-E6D7-148AC50BBFDD}"/>
              </a:ext>
            </a:extLst>
          </p:cNvPr>
          <p:cNvSpPr>
            <a:spLocks noGrp="1"/>
          </p:cNvSpPr>
          <p:nvPr>
            <p:ph idx="1"/>
          </p:nvPr>
        </p:nvSpPr>
        <p:spPr/>
        <p:txBody>
          <a:bodyPr/>
          <a:lstStyle/>
          <a:p>
            <a:pPr marL="0" indent="0">
              <a:buNone/>
            </a:pPr>
            <a:endParaRPr lang="en-GB"/>
          </a:p>
          <a:p>
            <a:pPr marL="0" indent="0">
              <a:buNone/>
            </a:pPr>
            <a:endParaRPr lang="en-PL" dirty="0"/>
          </a:p>
        </p:txBody>
      </p:sp>
      <p:pic>
        <p:nvPicPr>
          <p:cNvPr id="3" name="Picture 2">
            <a:extLst>
              <a:ext uri="{FF2B5EF4-FFF2-40B4-BE49-F238E27FC236}">
                <a16:creationId xmlns:a16="http://schemas.microsoft.com/office/drawing/2014/main" id="{DC6DECFE-33BD-69C5-328B-95101CF37C19}"/>
              </a:ext>
            </a:extLst>
          </p:cNvPr>
          <p:cNvPicPr>
            <a:picLocks noChangeAspect="1"/>
          </p:cNvPicPr>
          <p:nvPr/>
        </p:nvPicPr>
        <p:blipFill>
          <a:blip r:embed="rId2"/>
          <a:stretch>
            <a:fillRect/>
          </a:stretch>
        </p:blipFill>
        <p:spPr>
          <a:xfrm>
            <a:off x="5049253" y="304800"/>
            <a:ext cx="6731000" cy="3124200"/>
          </a:xfrm>
          <a:prstGeom prst="rect">
            <a:avLst/>
          </a:prstGeom>
        </p:spPr>
      </p:pic>
      <p:pic>
        <p:nvPicPr>
          <p:cNvPr id="6" name="Picture 5">
            <a:extLst>
              <a:ext uri="{FF2B5EF4-FFF2-40B4-BE49-F238E27FC236}">
                <a16:creationId xmlns:a16="http://schemas.microsoft.com/office/drawing/2014/main" id="{97682639-2D91-47A1-D4DD-87E3652BDFD3}"/>
              </a:ext>
            </a:extLst>
          </p:cNvPr>
          <p:cNvPicPr>
            <a:picLocks noChangeAspect="1"/>
          </p:cNvPicPr>
          <p:nvPr/>
        </p:nvPicPr>
        <p:blipFill>
          <a:blip r:embed="rId3"/>
          <a:stretch>
            <a:fillRect/>
          </a:stretch>
        </p:blipFill>
        <p:spPr>
          <a:xfrm>
            <a:off x="5049253" y="3644900"/>
            <a:ext cx="6731000" cy="2702696"/>
          </a:xfrm>
          <a:prstGeom prst="rect">
            <a:avLst/>
          </a:prstGeom>
        </p:spPr>
      </p:pic>
      <p:pic>
        <p:nvPicPr>
          <p:cNvPr id="7" name="Picture 6">
            <a:extLst>
              <a:ext uri="{FF2B5EF4-FFF2-40B4-BE49-F238E27FC236}">
                <a16:creationId xmlns:a16="http://schemas.microsoft.com/office/drawing/2014/main" id="{88071993-DAEE-33C5-C392-F0A04C08F8A8}"/>
              </a:ext>
            </a:extLst>
          </p:cNvPr>
          <p:cNvPicPr>
            <a:picLocks noChangeAspect="1"/>
          </p:cNvPicPr>
          <p:nvPr/>
        </p:nvPicPr>
        <p:blipFill>
          <a:blip r:embed="rId4"/>
          <a:stretch>
            <a:fillRect/>
          </a:stretch>
        </p:blipFill>
        <p:spPr>
          <a:xfrm>
            <a:off x="240632" y="4119699"/>
            <a:ext cx="4382168" cy="1509961"/>
          </a:xfrm>
          <a:prstGeom prst="rect">
            <a:avLst/>
          </a:prstGeom>
        </p:spPr>
      </p:pic>
      <p:pic>
        <p:nvPicPr>
          <p:cNvPr id="8" name="Picture 7">
            <a:extLst>
              <a:ext uri="{FF2B5EF4-FFF2-40B4-BE49-F238E27FC236}">
                <a16:creationId xmlns:a16="http://schemas.microsoft.com/office/drawing/2014/main" id="{FABE4C9D-78B1-8521-1BCF-D8E5EE214C77}"/>
              </a:ext>
            </a:extLst>
          </p:cNvPr>
          <p:cNvPicPr>
            <a:picLocks noChangeAspect="1"/>
          </p:cNvPicPr>
          <p:nvPr/>
        </p:nvPicPr>
        <p:blipFill>
          <a:blip r:embed="rId5"/>
          <a:stretch>
            <a:fillRect/>
          </a:stretch>
        </p:blipFill>
        <p:spPr>
          <a:xfrm>
            <a:off x="392129" y="1969021"/>
            <a:ext cx="4079174" cy="1603375"/>
          </a:xfrm>
          <a:prstGeom prst="rect">
            <a:avLst/>
          </a:prstGeom>
        </p:spPr>
      </p:pic>
    </p:spTree>
    <p:extLst>
      <p:ext uri="{BB962C8B-B14F-4D97-AF65-F5344CB8AC3E}">
        <p14:creationId xmlns:p14="http://schemas.microsoft.com/office/powerpoint/2010/main" val="20606778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a:xfrm>
            <a:off x="838200" y="681037"/>
            <a:ext cx="10515600" cy="1325563"/>
          </a:xfrm>
        </p:spPr>
        <p:txBody>
          <a:bodyPr>
            <a:normAutofit/>
          </a:bodyPr>
          <a:lstStyle/>
          <a:p>
            <a:r>
              <a:rPr lang="en-GB" b="1" dirty="0"/>
              <a:t>Graph Neural Networks and Reinforcement Learning: A Survey</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472655"/>
            <a:ext cx="10515600" cy="3326564"/>
          </a:xfrm>
        </p:spPr>
        <p:txBody>
          <a:bodyPr>
            <a:normAutofit/>
          </a:bodyPr>
          <a:lstStyle/>
          <a:p>
            <a:pPr marL="0" indent="0" algn="just">
              <a:buNone/>
            </a:pPr>
            <a:r>
              <a:rPr lang="en-PL" b="1" dirty="0"/>
              <a:t>Insights:</a:t>
            </a:r>
          </a:p>
          <a:p>
            <a:pPr algn="just">
              <a:buFont typeface="Wingdings" pitchFamily="2" charset="2"/>
              <a:buChar char="§"/>
            </a:pPr>
            <a:r>
              <a:rPr lang="en-GB" dirty="0"/>
              <a:t>Spatial vs Spectral GCNs and GATs</a:t>
            </a:r>
          </a:p>
          <a:p>
            <a:pPr algn="just">
              <a:buFont typeface="Wingdings" pitchFamily="2" charset="2"/>
              <a:buChar char="§"/>
            </a:pPr>
            <a:r>
              <a:rPr lang="en-GB" dirty="0" err="1"/>
              <a:t>GraphSAGE</a:t>
            </a:r>
            <a:r>
              <a:rPr lang="en-GB" dirty="0"/>
              <a:t> </a:t>
            </a:r>
          </a:p>
        </p:txBody>
      </p:sp>
    </p:spTree>
    <p:extLst>
      <p:ext uri="{BB962C8B-B14F-4D97-AF65-F5344CB8AC3E}">
        <p14:creationId xmlns:p14="http://schemas.microsoft.com/office/powerpoint/2010/main" val="2212184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Links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a:xfrm>
            <a:off x="838200" y="2001837"/>
            <a:ext cx="10515600" cy="4856163"/>
          </a:xfrm>
        </p:spPr>
        <p:txBody>
          <a:bodyPr>
            <a:normAutofit fontScale="92500" lnSpcReduction="20000"/>
          </a:bodyPr>
          <a:lstStyle/>
          <a:p>
            <a:pPr marL="0" indent="0" algn="just">
              <a:buNone/>
            </a:pPr>
            <a:r>
              <a:rPr lang="en-US" sz="1800" u="sng" kern="100" dirty="0">
                <a:solidFill>
                  <a:srgbClr val="0563C1"/>
                </a:solidFill>
                <a:effectLst/>
                <a:ea typeface="Calibri" panose="020F0502020204030204" pitchFamily="34" charset="0"/>
                <a:cs typeface="Times New Roman" panose="02020603050405020304" pitchFamily="18" charset="0"/>
                <a:hlinkClick r:id="rId2"/>
              </a:rPr>
              <a:t>https://link.springer.com/article/10.1007/s10618-021-00763-7#Tab3</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US" sz="1800" u="sng" kern="100" dirty="0">
                <a:solidFill>
                  <a:srgbClr val="0563C1"/>
                </a:solidFill>
                <a:effectLst/>
                <a:ea typeface="Calibri" panose="020F0502020204030204" pitchFamily="34" charset="0"/>
                <a:cs typeface="Times New Roman" panose="02020603050405020304" pitchFamily="18" charset="0"/>
                <a:hlinkClick r:id="rId3"/>
              </a:rPr>
              <a:t>https://ieeexplore.ieee.org/stamp/stamp.jsp?tp=&amp;arnumber=9410263</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US" sz="1800" u="sng" kern="100" dirty="0">
                <a:solidFill>
                  <a:srgbClr val="0563C1"/>
                </a:solidFill>
                <a:effectLst/>
                <a:ea typeface="Calibri" panose="020F0502020204030204" pitchFamily="34" charset="0"/>
                <a:cs typeface="Times New Roman" panose="02020603050405020304" pitchFamily="18" charset="0"/>
                <a:hlinkClick r:id="rId4"/>
              </a:rPr>
              <a:t>https://www.statsperform.com/wp-content/uploads/2021/04/117733444_PaulPowerOffensivePlaySoccerRPpaper-1.pdf</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US" sz="1800" u="sng" kern="100" dirty="0">
                <a:solidFill>
                  <a:srgbClr val="0563C1"/>
                </a:solidFill>
                <a:effectLst/>
                <a:ea typeface="Calibri" panose="020F0502020204030204" pitchFamily="34" charset="0"/>
                <a:cs typeface="Times New Roman" panose="02020603050405020304" pitchFamily="18" charset="0"/>
                <a:hlinkClick r:id="rId5"/>
              </a:rPr>
              <a:t>https://arxiv.org/pdf/2301.10052.pdf</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US" sz="1800" u="sng" kern="100" dirty="0">
                <a:solidFill>
                  <a:srgbClr val="0563C1"/>
                </a:solidFill>
                <a:effectLst/>
                <a:ea typeface="Calibri" panose="020F0502020204030204" pitchFamily="34" charset="0"/>
                <a:cs typeface="Times New Roman" panose="02020603050405020304" pitchFamily="18" charset="0"/>
                <a:hlinkClick r:id="rId6"/>
              </a:rPr>
              <a:t>https://www.ijcai.org/proceedings/2020/0648.pdf</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GB" sz="1800" u="sng" kern="100" dirty="0">
                <a:solidFill>
                  <a:srgbClr val="0563C1"/>
                </a:solidFill>
                <a:cs typeface="Times New Roman" panose="02020603050405020304" pitchFamily="18" charset="0"/>
                <a:hlinkClick r:id="rId7">
                  <a:extLst>
                    <a:ext uri="{A12FA001-AC4F-418D-AE19-62706E023703}">
                      <ahyp:hlinkClr xmlns:ahyp="http://schemas.microsoft.com/office/drawing/2018/hyperlinkcolor" val="tx"/>
                    </a:ext>
                  </a:extLst>
                </a:hlinkClick>
              </a:rPr>
              <a:t>https://link.springer.com/article/10.1007/s10618-020-00705-9</a:t>
            </a:r>
            <a:endParaRPr lang="en-GB" sz="1800" u="sng" kern="100" dirty="0">
              <a:solidFill>
                <a:srgbClr val="0563C1"/>
              </a:solidFill>
              <a:cs typeface="Times New Roman" panose="02020603050405020304" pitchFamily="18" charset="0"/>
            </a:endParaRPr>
          </a:p>
          <a:p>
            <a:pPr marL="0" indent="0" algn="just">
              <a:buNone/>
            </a:pPr>
            <a:r>
              <a:rPr lang="en-PL" sz="1800" u="sng" kern="100" dirty="0">
                <a:solidFill>
                  <a:srgbClr val="0563C1"/>
                </a:solidFill>
                <a:effectLst/>
                <a:ea typeface="Calibri" panose="020F0502020204030204" pitchFamily="34" charset="0"/>
                <a:cs typeface="Times New Roman" panose="02020603050405020304" pitchFamily="18" charset="0"/>
                <a:hlinkClick r:id="rId8"/>
              </a:rPr>
              <a:t>https://arxiv.org/pdf/1910.07421.pdf</a:t>
            </a:r>
            <a:endParaRPr lang="en-PL" sz="1800" kern="100" dirty="0">
              <a:effectLst/>
              <a:ea typeface="Calibri" panose="020F0502020204030204" pitchFamily="34" charset="0"/>
              <a:cs typeface="Times New Roman" panose="02020603050405020304" pitchFamily="18" charset="0"/>
            </a:endParaRPr>
          </a:p>
          <a:p>
            <a:pPr marL="0" indent="0" algn="just">
              <a:buNone/>
            </a:pPr>
            <a:r>
              <a:rPr lang="en-PL" sz="1800" u="sng" dirty="0">
                <a:solidFill>
                  <a:srgbClr val="0563C1"/>
                </a:solidFill>
                <a:effectLst/>
                <a:ea typeface="Times New Roman" panose="02020603050405020304" pitchFamily="18" charset="0"/>
                <a:hlinkClick r:id="rId9"/>
              </a:rPr>
              <a:t>https://link.springer.com/article/10.1007/s10489-022-03631-z</a:t>
            </a:r>
            <a:endParaRPr lang="en-PL" sz="1800" dirty="0">
              <a:effectLst/>
              <a:ea typeface="Times New Roman" panose="02020603050405020304" pitchFamily="18" charset="0"/>
            </a:endParaRPr>
          </a:p>
          <a:p>
            <a:pPr marL="0" indent="0">
              <a:buNone/>
            </a:pPr>
            <a:r>
              <a:rPr lang="en-PL" sz="1800" u="sng" dirty="0">
                <a:solidFill>
                  <a:srgbClr val="0563C1"/>
                </a:solidFill>
                <a:effectLst/>
                <a:ea typeface="Times New Roman" panose="02020603050405020304" pitchFamily="18" charset="0"/>
                <a:hlinkClick r:id="rId10"/>
              </a:rPr>
              <a:t>https://arxiv.org/pdf/2104.07788.pdf</a:t>
            </a:r>
            <a:endParaRPr lang="en-PL" sz="1800" dirty="0">
              <a:effectLst/>
              <a:ea typeface="Times New Roman" panose="02020603050405020304" pitchFamily="18" charset="0"/>
            </a:endParaRPr>
          </a:p>
          <a:p>
            <a:pPr marL="0" indent="0">
              <a:buNone/>
            </a:pPr>
            <a:r>
              <a:rPr lang="en-PL" sz="1800" u="sng" dirty="0">
                <a:solidFill>
                  <a:srgbClr val="0563C1"/>
                </a:solidFill>
                <a:effectLst/>
                <a:ea typeface="Times New Roman" panose="02020603050405020304" pitchFamily="18" charset="0"/>
                <a:hlinkClick r:id="rId11"/>
              </a:rPr>
              <a:t>https://openaccess.thecvf.com/content_CVPR_2019/papers/Yeh_Diverse_Generation_for_Multi-Agent_Sports_Games_CVPR_2019_paper.pdf</a:t>
            </a:r>
            <a:endParaRPr lang="en-PL" sz="1800" dirty="0">
              <a:effectLst/>
              <a:ea typeface="Times New Roman" panose="02020603050405020304" pitchFamily="18" charset="0"/>
            </a:endParaRPr>
          </a:p>
          <a:p>
            <a:pPr marL="0" indent="0">
              <a:buNone/>
            </a:pPr>
            <a:r>
              <a:rPr lang="en-PL" sz="1800" u="sng" dirty="0">
                <a:solidFill>
                  <a:srgbClr val="0563C1"/>
                </a:solidFill>
                <a:effectLst/>
                <a:ea typeface="Times New Roman" panose="02020603050405020304" pitchFamily="18" charset="0"/>
                <a:hlinkClick r:id="rId12"/>
              </a:rPr>
              <a:t>https://www.intechopen.com/online-first/87170</a:t>
            </a:r>
            <a:endParaRPr lang="en-PL" sz="1800" u="sng" dirty="0">
              <a:solidFill>
                <a:srgbClr val="0563C1"/>
              </a:solidFill>
              <a:effectLst/>
              <a:ea typeface="Times New Roman" panose="02020603050405020304" pitchFamily="18" charset="0"/>
            </a:endParaRPr>
          </a:p>
          <a:p>
            <a:pPr marL="0" indent="0">
              <a:buNone/>
            </a:pPr>
            <a:r>
              <a:rPr lang="en-GB" sz="1800" dirty="0">
                <a:effectLst/>
                <a:ea typeface="Times New Roman" panose="02020603050405020304" pitchFamily="18" charset="0"/>
                <a:hlinkClick r:id="rId13"/>
              </a:rPr>
              <a:t>https://statsbomb.com/wp-content/uploads/2022/09/Michael-Pulis-and-Josef-Bajada-–-Reinforcement-Learning-For-Football-Player-Decision-Making-Analysis-1.pdf</a:t>
            </a:r>
            <a:endParaRPr lang="en-GB" sz="1800" dirty="0">
              <a:effectLst/>
              <a:ea typeface="Times New Roman" panose="02020603050405020304" pitchFamily="18" charset="0"/>
            </a:endParaRPr>
          </a:p>
          <a:p>
            <a:pPr marL="0" indent="0">
              <a:buNone/>
            </a:pPr>
            <a:r>
              <a:rPr lang="en-GB" sz="1800" dirty="0">
                <a:effectLst/>
                <a:ea typeface="Times New Roman" panose="02020603050405020304" pitchFamily="18" charset="0"/>
                <a:hlinkClick r:id="rId14"/>
              </a:rPr>
              <a:t>https://rahul-anand.github.io/assets/pdf/icvgip16.pdf</a:t>
            </a:r>
            <a:endParaRPr lang="en-PL" sz="1800" dirty="0">
              <a:effectLst/>
              <a:ea typeface="Times New Roman" panose="02020603050405020304" pitchFamily="18" charset="0"/>
            </a:endParaRPr>
          </a:p>
        </p:txBody>
      </p:sp>
    </p:spTree>
    <p:extLst>
      <p:ext uri="{BB962C8B-B14F-4D97-AF65-F5344CB8AC3E}">
        <p14:creationId xmlns:p14="http://schemas.microsoft.com/office/powerpoint/2010/main" val="477259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Goal!! Event detection in sports video</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normAutofit/>
          </a:bodyPr>
          <a:lstStyle/>
          <a:p>
            <a:pPr marL="0" indent="0" algn="just">
              <a:buNone/>
            </a:pPr>
            <a:r>
              <a:rPr lang="en-PL" b="1" dirty="0"/>
              <a:t>Goal:</a:t>
            </a:r>
          </a:p>
          <a:p>
            <a:pPr algn="just">
              <a:buFont typeface="Wingdings" pitchFamily="2" charset="2"/>
              <a:buChar char="§"/>
            </a:pPr>
            <a:r>
              <a:rPr lang="pl-PL" dirty="0" err="1"/>
              <a:t>Goal</a:t>
            </a:r>
            <a:r>
              <a:rPr lang="pl-PL" dirty="0"/>
              <a:t> </a:t>
            </a:r>
            <a:r>
              <a:rPr lang="pl-PL" dirty="0" err="1"/>
              <a:t>detection</a:t>
            </a:r>
            <a:r>
              <a:rPr lang="pl-PL" dirty="0"/>
              <a:t> in broadcast </a:t>
            </a:r>
            <a:r>
              <a:rPr lang="pl-PL" dirty="0" err="1"/>
              <a:t>low</a:t>
            </a:r>
            <a:r>
              <a:rPr lang="pl-PL" dirty="0"/>
              <a:t> </a:t>
            </a:r>
            <a:r>
              <a:rPr lang="pl-PL" dirty="0" err="1"/>
              <a:t>quality</a:t>
            </a:r>
            <a:r>
              <a:rPr lang="pl-PL" dirty="0"/>
              <a:t> football </a:t>
            </a:r>
            <a:r>
              <a:rPr lang="pl-PL" dirty="0" err="1"/>
              <a:t>videos</a:t>
            </a:r>
            <a:r>
              <a:rPr lang="pl-PL" dirty="0"/>
              <a:t>.</a:t>
            </a:r>
          </a:p>
          <a:p>
            <a:pPr marL="0" indent="0" algn="just">
              <a:buNone/>
            </a:pPr>
            <a:endParaRPr lang="pl-PL" b="1" dirty="0"/>
          </a:p>
          <a:p>
            <a:pPr marL="0" indent="0" algn="just">
              <a:buNone/>
            </a:pPr>
            <a:r>
              <a:rPr lang="pl-PL" b="1" dirty="0"/>
              <a:t>Data:</a:t>
            </a:r>
          </a:p>
          <a:p>
            <a:pPr algn="just">
              <a:buFont typeface="Wingdings" pitchFamily="2" charset="2"/>
              <a:buChar char="§"/>
            </a:pPr>
            <a:r>
              <a:rPr lang="en-GB" dirty="0"/>
              <a:t>200 sequences of 2-3 seconds videos were extracted, depicting the event of interest under a large number of viewing conditions including camera location, ego-motion, drastic illumination changes, low quality encoding, motion artifacts and cluttering among others.</a:t>
            </a:r>
          </a:p>
          <a:p>
            <a:pPr algn="just">
              <a:buFont typeface="Wingdings" pitchFamily="2" charset="2"/>
              <a:buChar char="§"/>
            </a:pPr>
            <a:endParaRPr lang="en-PL" dirty="0"/>
          </a:p>
        </p:txBody>
      </p:sp>
    </p:spTree>
    <p:extLst>
      <p:ext uri="{BB962C8B-B14F-4D97-AF65-F5344CB8AC3E}">
        <p14:creationId xmlns:p14="http://schemas.microsoft.com/office/powerpoint/2010/main" val="2849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Goal!! Event detection in sports video - Methodologies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sz="half" idx="1"/>
          </p:nvPr>
        </p:nvSpPr>
        <p:spPr>
          <a:xfrm>
            <a:off x="838201" y="1846890"/>
            <a:ext cx="5181600" cy="4351338"/>
          </a:xfrm>
        </p:spPr>
        <p:txBody>
          <a:bodyPr/>
          <a:lstStyle/>
          <a:p>
            <a:pPr marL="0" indent="0" algn="just">
              <a:buNone/>
            </a:pPr>
            <a:r>
              <a:rPr lang="en-PL" b="1" dirty="0"/>
              <a:t>Two-stream CNN:</a:t>
            </a:r>
          </a:p>
          <a:p>
            <a:pPr algn="just">
              <a:buFont typeface="Wingdings" pitchFamily="2" charset="2"/>
              <a:buChar char="§"/>
            </a:pPr>
            <a:r>
              <a:rPr lang="en-PL" dirty="0"/>
              <a:t>First stream: Spatial features extracted using VGG 16 Network</a:t>
            </a:r>
          </a:p>
          <a:p>
            <a:pPr algn="just">
              <a:buFont typeface="Wingdings" pitchFamily="2" charset="2"/>
              <a:buChar char="§"/>
            </a:pPr>
            <a:r>
              <a:rPr lang="en-PL" dirty="0"/>
              <a:t>Second stream: Temporal features using VGG 16 Network &amp; Optical Flow Encoding</a:t>
            </a:r>
          </a:p>
          <a:p>
            <a:pPr algn="just">
              <a:buFont typeface="Wingdings" pitchFamily="2" charset="2"/>
              <a:buChar char="§"/>
            </a:pPr>
            <a:r>
              <a:rPr lang="en-PL" dirty="0"/>
              <a:t>Fusion: Sparsity regularized Autoencoder.</a:t>
            </a:r>
          </a:p>
          <a:p>
            <a:pPr algn="just">
              <a:buFont typeface="Wingdings" pitchFamily="2" charset="2"/>
              <a:buChar char="§"/>
            </a:pPr>
            <a:r>
              <a:rPr lang="en-PL" dirty="0"/>
              <a:t>Classification: SVM</a:t>
            </a:r>
          </a:p>
        </p:txBody>
      </p:sp>
      <p:pic>
        <p:nvPicPr>
          <p:cNvPr id="6" name="Content Placeholder 5">
            <a:extLst>
              <a:ext uri="{FF2B5EF4-FFF2-40B4-BE49-F238E27FC236}">
                <a16:creationId xmlns:a16="http://schemas.microsoft.com/office/drawing/2014/main" id="{888ABB73-3AB1-4ADF-E1E8-1D150E4F81F6}"/>
              </a:ext>
            </a:extLst>
          </p:cNvPr>
          <p:cNvPicPr>
            <a:picLocks noGrp="1" noChangeAspect="1"/>
          </p:cNvPicPr>
          <p:nvPr>
            <p:ph sz="half" idx="2"/>
          </p:nvPr>
        </p:nvPicPr>
        <p:blipFill>
          <a:blip r:embed="rId2"/>
          <a:stretch>
            <a:fillRect/>
          </a:stretch>
        </p:blipFill>
        <p:spPr>
          <a:xfrm>
            <a:off x="6172200" y="2807210"/>
            <a:ext cx="5181600" cy="2388167"/>
          </a:xfrm>
          <a:prstGeom prst="rect">
            <a:avLst/>
          </a:prstGeom>
        </p:spPr>
      </p:pic>
    </p:spTree>
    <p:extLst>
      <p:ext uri="{BB962C8B-B14F-4D97-AF65-F5344CB8AC3E}">
        <p14:creationId xmlns:p14="http://schemas.microsoft.com/office/powerpoint/2010/main" val="3359126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Goal!! Event detection in sports video- Results</a:t>
            </a:r>
            <a:endParaRPr lang="en-PL" b="1" dirty="0"/>
          </a:p>
        </p:txBody>
      </p:sp>
      <p:sp>
        <p:nvSpPr>
          <p:cNvPr id="3" name="Content Placeholder 2">
            <a:extLst>
              <a:ext uri="{FF2B5EF4-FFF2-40B4-BE49-F238E27FC236}">
                <a16:creationId xmlns:a16="http://schemas.microsoft.com/office/drawing/2014/main" id="{868EE459-E503-D581-1711-3DFFB94AE674}"/>
              </a:ext>
            </a:extLst>
          </p:cNvPr>
          <p:cNvSpPr>
            <a:spLocks noGrp="1"/>
          </p:cNvSpPr>
          <p:nvPr>
            <p:ph idx="1"/>
          </p:nvPr>
        </p:nvSpPr>
        <p:spPr/>
        <p:txBody>
          <a:bodyPr/>
          <a:lstStyle/>
          <a:p>
            <a:endParaRPr lang="en-PL" dirty="0"/>
          </a:p>
        </p:txBody>
      </p:sp>
      <p:pic>
        <p:nvPicPr>
          <p:cNvPr id="5" name="Picture 4" descr="A table with numbers and symbols&#10;&#10;Description automatically generated">
            <a:extLst>
              <a:ext uri="{FF2B5EF4-FFF2-40B4-BE49-F238E27FC236}">
                <a16:creationId xmlns:a16="http://schemas.microsoft.com/office/drawing/2014/main" id="{9CE99A4C-5B4C-2127-953A-67AF7FFFBB1E}"/>
              </a:ext>
            </a:extLst>
          </p:cNvPr>
          <p:cNvPicPr>
            <a:picLocks noChangeAspect="1"/>
          </p:cNvPicPr>
          <p:nvPr/>
        </p:nvPicPr>
        <p:blipFill>
          <a:blip r:embed="rId2"/>
          <a:stretch>
            <a:fillRect/>
          </a:stretch>
        </p:blipFill>
        <p:spPr>
          <a:xfrm>
            <a:off x="1553501" y="2416651"/>
            <a:ext cx="9084998" cy="2024698"/>
          </a:xfrm>
          <a:prstGeom prst="rect">
            <a:avLst/>
          </a:prstGeom>
        </p:spPr>
      </p:pic>
    </p:spTree>
    <p:extLst>
      <p:ext uri="{BB962C8B-B14F-4D97-AF65-F5344CB8AC3E}">
        <p14:creationId xmlns:p14="http://schemas.microsoft.com/office/powerpoint/2010/main" val="630633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8D552-E744-3BD7-E595-14B0C43386FB}"/>
              </a:ext>
            </a:extLst>
          </p:cNvPr>
          <p:cNvSpPr>
            <a:spLocks noGrp="1"/>
          </p:cNvSpPr>
          <p:nvPr>
            <p:ph type="title"/>
          </p:nvPr>
        </p:nvSpPr>
        <p:spPr/>
        <p:txBody>
          <a:bodyPr>
            <a:normAutofit/>
          </a:bodyPr>
          <a:lstStyle/>
          <a:p>
            <a:r>
              <a:rPr lang="en-GB" b="1" dirty="0"/>
              <a:t>Goal!! Event detection in sports video- Improvements</a:t>
            </a:r>
            <a:endParaRPr lang="en-PL" b="1" dirty="0"/>
          </a:p>
        </p:txBody>
      </p:sp>
      <p:sp>
        <p:nvSpPr>
          <p:cNvPr id="3" name="Content Placeholder 2">
            <a:extLst>
              <a:ext uri="{FF2B5EF4-FFF2-40B4-BE49-F238E27FC236}">
                <a16:creationId xmlns:a16="http://schemas.microsoft.com/office/drawing/2014/main" id="{1952F6A5-5F57-509E-EBB1-7EAB01C2002F}"/>
              </a:ext>
            </a:extLst>
          </p:cNvPr>
          <p:cNvSpPr>
            <a:spLocks noGrp="1"/>
          </p:cNvSpPr>
          <p:nvPr>
            <p:ph idx="1"/>
          </p:nvPr>
        </p:nvSpPr>
        <p:spPr/>
        <p:txBody>
          <a:bodyPr/>
          <a:lstStyle/>
          <a:p>
            <a:pPr algn="just">
              <a:buFont typeface="Wingdings" pitchFamily="2" charset="2"/>
              <a:buChar char="§"/>
            </a:pPr>
            <a:endParaRPr lang="en-GB" dirty="0"/>
          </a:p>
          <a:p>
            <a:pPr algn="just">
              <a:buFont typeface="Wingdings" pitchFamily="2" charset="2"/>
              <a:buChar char="§"/>
            </a:pPr>
            <a:r>
              <a:rPr lang="en-GB" dirty="0"/>
              <a:t>Using deep stacked encoders to improve classification process.</a:t>
            </a:r>
          </a:p>
          <a:p>
            <a:pPr algn="just">
              <a:buFont typeface="Wingdings" pitchFamily="2" charset="2"/>
              <a:buChar char="§"/>
            </a:pPr>
            <a:endParaRPr lang="en-GB" dirty="0"/>
          </a:p>
          <a:p>
            <a:pPr algn="just">
              <a:buFont typeface="Wingdings" pitchFamily="2" charset="2"/>
              <a:buChar char="§"/>
            </a:pPr>
            <a:r>
              <a:rPr lang="en-GB" dirty="0"/>
              <a:t>Use more advanced classification tool..</a:t>
            </a:r>
          </a:p>
          <a:p>
            <a:pPr marL="0" indent="0" algn="just">
              <a:buNone/>
            </a:pPr>
            <a:endParaRPr lang="en-GB" dirty="0"/>
          </a:p>
          <a:p>
            <a:pPr algn="just">
              <a:buFont typeface="Wingdings" pitchFamily="2" charset="2"/>
              <a:buChar char="§"/>
            </a:pPr>
            <a:r>
              <a:rPr lang="en-GB" dirty="0"/>
              <a:t>More advanced way to capture features than simple VGG 16 Network</a:t>
            </a:r>
            <a:endParaRPr lang="en-PL" dirty="0"/>
          </a:p>
        </p:txBody>
      </p:sp>
    </p:spTree>
    <p:extLst>
      <p:ext uri="{BB962C8B-B14F-4D97-AF65-F5344CB8AC3E}">
        <p14:creationId xmlns:p14="http://schemas.microsoft.com/office/powerpoint/2010/main" val="328416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2676</TotalTime>
  <Words>2701</Words>
  <Application>Microsoft Macintosh PowerPoint</Application>
  <PresentationFormat>Widescreen</PresentationFormat>
  <Paragraphs>267</Paragraphs>
  <Slides>53</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53</vt:i4>
      </vt:variant>
    </vt:vector>
  </HeadingPairs>
  <TitlesOfParts>
    <vt:vector size="60" baseType="lpstr">
      <vt:lpstr>Arial</vt:lpstr>
      <vt:lpstr>Calibri</vt:lpstr>
      <vt:lpstr>Calibri Light</vt:lpstr>
      <vt:lpstr>Times New Roman</vt:lpstr>
      <vt:lpstr>Wingdings</vt:lpstr>
      <vt:lpstr>Office Theme</vt:lpstr>
      <vt:lpstr>1_Office Theme</vt:lpstr>
      <vt:lpstr>Articles reviews</vt:lpstr>
      <vt:lpstr>Data-driven detection of counterpressing in professional football - Goal</vt:lpstr>
      <vt:lpstr>Data-driven detection of counterpressing in professional football - Methodologies</vt:lpstr>
      <vt:lpstr>Data-driven detection of counterpressing in professional football - Results</vt:lpstr>
      <vt:lpstr>Data-driven detection of counterpressing in professional football - Improvements</vt:lpstr>
      <vt:lpstr>Goal!! Event detection in sports video</vt:lpstr>
      <vt:lpstr>Goal!! Event detection in sports video - Methodologies</vt:lpstr>
      <vt:lpstr>Goal!! Event detection in sports video- Results</vt:lpstr>
      <vt:lpstr>Goal!! Event detection in sports video- Improvements</vt:lpstr>
      <vt:lpstr>Spotting Football Events Using Two-Stream Convolutional Neural Network and Dilated Recurrent Neural Network </vt:lpstr>
      <vt:lpstr>Architecture</vt:lpstr>
      <vt:lpstr>Results</vt:lpstr>
      <vt:lpstr>Improvements</vt:lpstr>
      <vt:lpstr>Making Offensive Play Predictable - Using a Graph Convolutional Network to Understand Defensive Performance in Soccer</vt:lpstr>
      <vt:lpstr>Methodology</vt:lpstr>
      <vt:lpstr>Results</vt:lpstr>
      <vt:lpstr>Improvements</vt:lpstr>
      <vt:lpstr>Event Detection in Football using Graph Convolutional Networks</vt:lpstr>
      <vt:lpstr>Methodology</vt:lpstr>
      <vt:lpstr>PowerPoint Presentation</vt:lpstr>
      <vt:lpstr>Results</vt:lpstr>
      <vt:lpstr>Improvements</vt:lpstr>
      <vt:lpstr>Deep soccer analytics: learning an action-value function for evaluating soccer players</vt:lpstr>
      <vt:lpstr>Methodology</vt:lpstr>
      <vt:lpstr>PowerPoint Presentation</vt:lpstr>
      <vt:lpstr>Results</vt:lpstr>
      <vt:lpstr>Improvements</vt:lpstr>
      <vt:lpstr>Reinforcement Learning for Football Player Decision Making Analysis</vt:lpstr>
      <vt:lpstr>Methodology</vt:lpstr>
      <vt:lpstr>Results</vt:lpstr>
      <vt:lpstr>Improvements</vt:lpstr>
      <vt:lpstr>Reinforcement Learning for Football Player Decision Making Analysis</vt:lpstr>
      <vt:lpstr>Methodology</vt:lpstr>
      <vt:lpstr>Results</vt:lpstr>
      <vt:lpstr>Improvements</vt:lpstr>
      <vt:lpstr>Event Recognition in Broadcast Soccer Videos</vt:lpstr>
      <vt:lpstr>Methodology</vt:lpstr>
      <vt:lpstr>Results</vt:lpstr>
      <vt:lpstr>Improvements</vt:lpstr>
      <vt:lpstr>Deep Reinforcement Learning meets Graph Neural Networks: exploring a routing optimization use case</vt:lpstr>
      <vt:lpstr>Methodology</vt:lpstr>
      <vt:lpstr>Results</vt:lpstr>
      <vt:lpstr>Graph representations for the analysis of multi-agent spatiotemporal sports data</vt:lpstr>
      <vt:lpstr>Methodology</vt:lpstr>
      <vt:lpstr>Architecture</vt:lpstr>
      <vt:lpstr>Results</vt:lpstr>
      <vt:lpstr>Improvements</vt:lpstr>
      <vt:lpstr>PyTorch Geometric Temporal: Spatiotemporal Signal Processing with Neural Machine Learning Models</vt:lpstr>
      <vt:lpstr>Diverse Generation for Multi-agent Sports Games</vt:lpstr>
      <vt:lpstr>Methodology</vt:lpstr>
      <vt:lpstr>Results</vt:lpstr>
      <vt:lpstr>Graph Neural Networks and Reinforcement Learning: A Survey</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Artciles reviews</dc:title>
  <dc:creator>Tadeusz Zioło</dc:creator>
  <cp:lastModifiedBy>Karol Zioło</cp:lastModifiedBy>
  <cp:revision>11</cp:revision>
  <dcterms:created xsi:type="dcterms:W3CDTF">2023-10-16T16:27:58Z</dcterms:created>
  <dcterms:modified xsi:type="dcterms:W3CDTF">2024-04-25T20:54:39Z</dcterms:modified>
</cp:coreProperties>
</file>

<file path=docProps/thumbnail.jpeg>
</file>